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33"/>
  </p:notesMasterIdLst>
  <p:sldIdLst>
    <p:sldId id="312" r:id="rId2"/>
    <p:sldId id="331" r:id="rId3"/>
    <p:sldId id="335" r:id="rId4"/>
    <p:sldId id="314" r:id="rId5"/>
    <p:sldId id="315" r:id="rId6"/>
    <p:sldId id="330" r:id="rId7"/>
    <p:sldId id="332" r:id="rId8"/>
    <p:sldId id="316" r:id="rId9"/>
    <p:sldId id="317" r:id="rId10"/>
    <p:sldId id="333" r:id="rId11"/>
    <p:sldId id="322" r:id="rId12"/>
    <p:sldId id="334" r:id="rId13"/>
    <p:sldId id="313" r:id="rId14"/>
    <p:sldId id="337" r:id="rId15"/>
    <p:sldId id="338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8" r:id="rId24"/>
    <p:sldId id="351" r:id="rId25"/>
    <p:sldId id="350" r:id="rId26"/>
    <p:sldId id="352" r:id="rId27"/>
    <p:sldId id="353" r:id="rId28"/>
    <p:sldId id="354" r:id="rId29"/>
    <p:sldId id="355" r:id="rId30"/>
    <p:sldId id="356" r:id="rId31"/>
    <p:sldId id="34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80"/>
    <a:srgbClr val="FF9900"/>
    <a:srgbClr val="CC00CC"/>
    <a:srgbClr val="CC3300"/>
    <a:srgbClr val="00CC66"/>
    <a:srgbClr val="FFCC00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206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consultantplus://offline/ref=C9324BD8A8580EA74D2164ACCF263D62F0BF75AAF4D6EFD5841DFD43DBADFFE96936A09A9A73R6D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consultantplus://offline/ref=C9324BD8A8580EA74D2164ACCF263D62F0BF70ABF3DBEFD5841DFD43DBADFFE96936A0929B34B2E57ER6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997C5-3E1D-4600-B577-6EBC7DE6DCF7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66FCFA-11C2-4AD8-B78B-46B80E4A4543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/>
            <a:t>Федеральный закон № 125 установил, что по данному виду социального страхования подлежат:</a:t>
          </a:r>
          <a:endParaRPr lang="ru-RU" sz="1400" dirty="0"/>
        </a:p>
      </dgm:t>
    </dgm:pt>
    <dgm:pt modelId="{64FBF9F9-3A35-4B54-8FAF-B946E816EFB5}" type="parTrans" cxnId="{760689E8-EF54-4126-BB42-1CF7A488AFB0}">
      <dgm:prSet/>
      <dgm:spPr/>
      <dgm:t>
        <a:bodyPr/>
        <a:lstStyle/>
        <a:p>
          <a:endParaRPr lang="ru-RU"/>
        </a:p>
      </dgm:t>
    </dgm:pt>
    <dgm:pt modelId="{F6153898-574B-45D0-AFAA-44E7688596D8}" type="sibTrans" cxnId="{760689E8-EF54-4126-BB42-1CF7A488AFB0}">
      <dgm:prSet/>
      <dgm:spPr/>
      <dgm:t>
        <a:bodyPr/>
        <a:lstStyle/>
        <a:p>
          <a:endParaRPr lang="ru-RU"/>
        </a:p>
      </dgm:t>
    </dgm:pt>
    <dgm:pt modelId="{41F04F86-6FF7-44BF-8D4E-940A6FCEDE7A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/>
            <a:t>- физические лица, работающие по трудовому договору;</a:t>
          </a:r>
          <a:endParaRPr lang="ru-RU" sz="1400" dirty="0"/>
        </a:p>
      </dgm:t>
    </dgm:pt>
    <dgm:pt modelId="{738CE811-94D5-4437-9B5E-D16917E039C9}" type="parTrans" cxnId="{67E8F87C-03D4-4913-9928-42BDF14446AC}">
      <dgm:prSet/>
      <dgm:spPr/>
      <dgm:t>
        <a:bodyPr/>
        <a:lstStyle/>
        <a:p>
          <a:endParaRPr lang="ru-RU"/>
        </a:p>
      </dgm:t>
    </dgm:pt>
    <dgm:pt modelId="{59EABC14-343F-40C0-B723-96CF178EAA44}" type="sibTrans" cxnId="{67E8F87C-03D4-4913-9928-42BDF14446AC}">
      <dgm:prSet/>
      <dgm:spPr/>
      <dgm:t>
        <a:bodyPr/>
        <a:lstStyle/>
        <a:p>
          <a:endParaRPr lang="ru-RU"/>
        </a:p>
      </dgm:t>
    </dgm:pt>
    <dgm:pt modelId="{F93F70F5-C8C4-4C37-92ED-BA286C18D4D0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/>
            <a:t>- физические лица, работающие по гражданско-правовому договору, если в соответствии с указанным договором страхователь обязан уплачивать страховку страховые взносы;</a:t>
          </a:r>
          <a:endParaRPr lang="ru-RU" sz="1400" dirty="0"/>
        </a:p>
      </dgm:t>
    </dgm:pt>
    <dgm:pt modelId="{D2859C3A-E4B4-4FF8-A02E-A8E77DCF2F2A}" type="parTrans" cxnId="{C4CEB977-6CD8-45EE-AE4D-4BDBBD339503}">
      <dgm:prSet/>
      <dgm:spPr/>
      <dgm:t>
        <a:bodyPr/>
        <a:lstStyle/>
        <a:p>
          <a:endParaRPr lang="ru-RU"/>
        </a:p>
      </dgm:t>
    </dgm:pt>
    <dgm:pt modelId="{714F299A-E7EF-4255-936A-B335AF27E3D5}" type="sibTrans" cxnId="{C4CEB977-6CD8-45EE-AE4D-4BDBBD339503}">
      <dgm:prSet/>
      <dgm:spPr/>
      <dgm:t>
        <a:bodyPr/>
        <a:lstStyle/>
        <a:p>
          <a:endParaRPr lang="ru-RU"/>
        </a:p>
      </dgm:t>
    </dgm:pt>
    <dgm:pt modelId="{96CC325E-7F85-49BB-8B9B-2876F5C40450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dirty="0" smtClean="0"/>
            <a:t>- физические лица, осужденные судом к лишению свободы и привлекаемые к труду страхователем.</a:t>
          </a:r>
          <a:endParaRPr lang="ru-RU" dirty="0"/>
        </a:p>
      </dgm:t>
    </dgm:pt>
    <dgm:pt modelId="{4D34BE46-7022-4E80-B86B-B949FA6A0AB1}" type="parTrans" cxnId="{081A1EA9-CAAA-4720-A993-DFD3CA64B425}">
      <dgm:prSet/>
      <dgm:spPr/>
      <dgm:t>
        <a:bodyPr/>
        <a:lstStyle/>
        <a:p>
          <a:endParaRPr lang="ru-RU"/>
        </a:p>
      </dgm:t>
    </dgm:pt>
    <dgm:pt modelId="{989BE4BA-52E0-4329-A90E-33933F0F48FD}" type="sibTrans" cxnId="{081A1EA9-CAAA-4720-A993-DFD3CA64B425}">
      <dgm:prSet/>
      <dgm:spPr/>
      <dgm:t>
        <a:bodyPr/>
        <a:lstStyle/>
        <a:p>
          <a:endParaRPr lang="ru-RU"/>
        </a:p>
      </dgm:t>
    </dgm:pt>
    <dgm:pt modelId="{5DA0E4E5-2E58-4088-AC19-1A50F0073A94}" type="pres">
      <dgm:prSet presAssocID="{609997C5-3E1D-4600-B577-6EBC7DE6DCF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DFA07EC-8372-491E-BC44-C137FE0DCCBB}" type="pres">
      <dgm:prSet presAssocID="{609997C5-3E1D-4600-B577-6EBC7DE6DCF7}" presName="pyramid" presStyleLbl="node1" presStyleIdx="0" presStyleCnt="1" custLinFactNeighborX="-2341" custLinFactNeighborY="-1408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chilly" dir="t"/>
        </a:scene3d>
        <a:sp3d prstMaterial="translucentPowder">
          <a:bevelT w="127000" h="25400" prst="hardEdge"/>
        </a:sp3d>
      </dgm:spPr>
      <dgm:t>
        <a:bodyPr/>
        <a:lstStyle/>
        <a:p>
          <a:endParaRPr lang="ru-RU"/>
        </a:p>
      </dgm:t>
    </dgm:pt>
    <dgm:pt modelId="{675061D8-CE87-44EE-BFE6-ED917021271B}" type="pres">
      <dgm:prSet presAssocID="{609997C5-3E1D-4600-B577-6EBC7DE6DCF7}" presName="theList" presStyleCnt="0"/>
      <dgm:spPr/>
    </dgm:pt>
    <dgm:pt modelId="{97BB441F-9738-40AB-BD9D-C852E8C78F61}" type="pres">
      <dgm:prSet presAssocID="{0866FCFA-11C2-4AD8-B78B-46B80E4A4543}" presName="aNode" presStyleLbl="fgAcc1" presStyleIdx="0" presStyleCnt="4" custScaleX="199644" custLinFactY="-24715" custLinFactNeighborX="-36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ED031-B45A-4652-AFE4-7E3E94DD055F}" type="pres">
      <dgm:prSet presAssocID="{0866FCFA-11C2-4AD8-B78B-46B80E4A4543}" presName="aSpace" presStyleCnt="0"/>
      <dgm:spPr/>
    </dgm:pt>
    <dgm:pt modelId="{4822E365-3095-42AE-9ED5-51EF5E72F35E}" type="pres">
      <dgm:prSet presAssocID="{41F04F86-6FF7-44BF-8D4E-940A6FCEDE7A}" presName="aNode" presStyleLbl="fgAcc1" presStyleIdx="1" presStyleCnt="4" custLinFactNeighborX="-53663" custLinFactNeighborY="27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A6590-C2CC-461F-B0E4-F3B06B650E64}" type="pres">
      <dgm:prSet presAssocID="{41F04F86-6FF7-44BF-8D4E-940A6FCEDE7A}" presName="aSpace" presStyleCnt="0"/>
      <dgm:spPr/>
    </dgm:pt>
    <dgm:pt modelId="{26200D5F-8105-453C-8858-5FBB3F868093}" type="pres">
      <dgm:prSet presAssocID="{F93F70F5-C8C4-4C37-92ED-BA286C18D4D0}" presName="aNode" presStyleLbl="fgAcc1" presStyleIdx="2" presStyleCnt="4" custScaleY="161502" custLinFactY="4635" custLinFactNeighborX="-536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98D99-6E30-4BF6-B05C-F102791B0934}" type="pres">
      <dgm:prSet presAssocID="{F93F70F5-C8C4-4C37-92ED-BA286C18D4D0}" presName="aSpace" presStyleCnt="0"/>
      <dgm:spPr/>
    </dgm:pt>
    <dgm:pt modelId="{008B609C-6745-4523-B7E6-B66F4127C785}" type="pres">
      <dgm:prSet presAssocID="{96CC325E-7F85-49BB-8B9B-2876F5C40450}" presName="aNode" presStyleLbl="fgAcc1" presStyleIdx="3" presStyleCnt="4" custScaleX="142611" custLinFactY="10859" custLinFactNeighborX="-493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155EE-CC9D-4EBF-BCFE-7F46F758091F}" type="pres">
      <dgm:prSet presAssocID="{96CC325E-7F85-49BB-8B9B-2876F5C40450}" presName="aSpace" presStyleCnt="0"/>
      <dgm:spPr/>
    </dgm:pt>
  </dgm:ptLst>
  <dgm:cxnLst>
    <dgm:cxn modelId="{C4CEB977-6CD8-45EE-AE4D-4BDBBD339503}" srcId="{609997C5-3E1D-4600-B577-6EBC7DE6DCF7}" destId="{F93F70F5-C8C4-4C37-92ED-BA286C18D4D0}" srcOrd="2" destOrd="0" parTransId="{D2859C3A-E4B4-4FF8-A02E-A8E77DCF2F2A}" sibTransId="{714F299A-E7EF-4255-936A-B335AF27E3D5}"/>
    <dgm:cxn modelId="{89867EEE-AB23-4E96-ABA3-900459766CB0}" type="presOf" srcId="{96CC325E-7F85-49BB-8B9B-2876F5C40450}" destId="{008B609C-6745-4523-B7E6-B66F4127C785}" srcOrd="0" destOrd="0" presId="urn:microsoft.com/office/officeart/2005/8/layout/pyramid2"/>
    <dgm:cxn modelId="{A91E4E73-7097-4B04-8C9B-CC47061C1ED5}" type="presOf" srcId="{0866FCFA-11C2-4AD8-B78B-46B80E4A4543}" destId="{97BB441F-9738-40AB-BD9D-C852E8C78F61}" srcOrd="0" destOrd="0" presId="urn:microsoft.com/office/officeart/2005/8/layout/pyramid2"/>
    <dgm:cxn modelId="{30269EC3-0A97-4E9F-9AC3-F53E15F43738}" type="presOf" srcId="{F93F70F5-C8C4-4C37-92ED-BA286C18D4D0}" destId="{26200D5F-8105-453C-8858-5FBB3F868093}" srcOrd="0" destOrd="0" presId="urn:microsoft.com/office/officeart/2005/8/layout/pyramid2"/>
    <dgm:cxn modelId="{67E8F87C-03D4-4913-9928-42BDF14446AC}" srcId="{609997C5-3E1D-4600-B577-6EBC7DE6DCF7}" destId="{41F04F86-6FF7-44BF-8D4E-940A6FCEDE7A}" srcOrd="1" destOrd="0" parTransId="{738CE811-94D5-4437-9B5E-D16917E039C9}" sibTransId="{59EABC14-343F-40C0-B723-96CF178EAA44}"/>
    <dgm:cxn modelId="{B60795E1-6116-4FCE-8DE2-6FD341E82953}" type="presOf" srcId="{41F04F86-6FF7-44BF-8D4E-940A6FCEDE7A}" destId="{4822E365-3095-42AE-9ED5-51EF5E72F35E}" srcOrd="0" destOrd="0" presId="urn:microsoft.com/office/officeart/2005/8/layout/pyramid2"/>
    <dgm:cxn modelId="{760689E8-EF54-4126-BB42-1CF7A488AFB0}" srcId="{609997C5-3E1D-4600-B577-6EBC7DE6DCF7}" destId="{0866FCFA-11C2-4AD8-B78B-46B80E4A4543}" srcOrd="0" destOrd="0" parTransId="{64FBF9F9-3A35-4B54-8FAF-B946E816EFB5}" sibTransId="{F6153898-574B-45D0-AFAA-44E7688596D8}"/>
    <dgm:cxn modelId="{081A1EA9-CAAA-4720-A993-DFD3CA64B425}" srcId="{609997C5-3E1D-4600-B577-6EBC7DE6DCF7}" destId="{96CC325E-7F85-49BB-8B9B-2876F5C40450}" srcOrd="3" destOrd="0" parTransId="{4D34BE46-7022-4E80-B86B-B949FA6A0AB1}" sibTransId="{989BE4BA-52E0-4329-A90E-33933F0F48FD}"/>
    <dgm:cxn modelId="{09D3270F-3796-476C-85F4-3451FDFCDDC0}" type="presOf" srcId="{609997C5-3E1D-4600-B577-6EBC7DE6DCF7}" destId="{5DA0E4E5-2E58-4088-AC19-1A50F0073A94}" srcOrd="0" destOrd="0" presId="urn:microsoft.com/office/officeart/2005/8/layout/pyramid2"/>
    <dgm:cxn modelId="{D6F020B0-20C8-4140-9053-C4203818AA91}" type="presParOf" srcId="{5DA0E4E5-2E58-4088-AC19-1A50F0073A94}" destId="{7DFA07EC-8372-491E-BC44-C137FE0DCCBB}" srcOrd="0" destOrd="0" presId="urn:microsoft.com/office/officeart/2005/8/layout/pyramid2"/>
    <dgm:cxn modelId="{ADA49D34-811C-422B-BECF-C1A807DD8181}" type="presParOf" srcId="{5DA0E4E5-2E58-4088-AC19-1A50F0073A94}" destId="{675061D8-CE87-44EE-BFE6-ED917021271B}" srcOrd="1" destOrd="0" presId="urn:microsoft.com/office/officeart/2005/8/layout/pyramid2"/>
    <dgm:cxn modelId="{BA11C189-5ED1-4BA4-A187-DF230A9C3DDD}" type="presParOf" srcId="{675061D8-CE87-44EE-BFE6-ED917021271B}" destId="{97BB441F-9738-40AB-BD9D-C852E8C78F61}" srcOrd="0" destOrd="0" presId="urn:microsoft.com/office/officeart/2005/8/layout/pyramid2"/>
    <dgm:cxn modelId="{1C71656B-1BD4-4C08-A272-ACEADAB67DC8}" type="presParOf" srcId="{675061D8-CE87-44EE-BFE6-ED917021271B}" destId="{831ED031-B45A-4652-AFE4-7E3E94DD055F}" srcOrd="1" destOrd="0" presId="urn:microsoft.com/office/officeart/2005/8/layout/pyramid2"/>
    <dgm:cxn modelId="{83CAF0A5-1A06-453D-BFAE-E0DF245497EF}" type="presParOf" srcId="{675061D8-CE87-44EE-BFE6-ED917021271B}" destId="{4822E365-3095-42AE-9ED5-51EF5E72F35E}" srcOrd="2" destOrd="0" presId="urn:microsoft.com/office/officeart/2005/8/layout/pyramid2"/>
    <dgm:cxn modelId="{DEA28316-7E67-4C7B-BF7C-F234006C827E}" type="presParOf" srcId="{675061D8-CE87-44EE-BFE6-ED917021271B}" destId="{405A6590-C2CC-461F-B0E4-F3B06B650E64}" srcOrd="3" destOrd="0" presId="urn:microsoft.com/office/officeart/2005/8/layout/pyramid2"/>
    <dgm:cxn modelId="{147A8AB3-F5AC-4E8F-8A4C-B9573CA46D3F}" type="presParOf" srcId="{675061D8-CE87-44EE-BFE6-ED917021271B}" destId="{26200D5F-8105-453C-8858-5FBB3F868093}" srcOrd="4" destOrd="0" presId="urn:microsoft.com/office/officeart/2005/8/layout/pyramid2"/>
    <dgm:cxn modelId="{A3230EE9-42B1-453D-8DC1-F62760825D20}" type="presParOf" srcId="{675061D8-CE87-44EE-BFE6-ED917021271B}" destId="{33A98D99-6E30-4BF6-B05C-F102791B0934}" srcOrd="5" destOrd="0" presId="urn:microsoft.com/office/officeart/2005/8/layout/pyramid2"/>
    <dgm:cxn modelId="{92693E65-8455-4F59-B07E-2D34EDDA9099}" type="presParOf" srcId="{675061D8-CE87-44EE-BFE6-ED917021271B}" destId="{008B609C-6745-4523-B7E6-B66F4127C785}" srcOrd="6" destOrd="0" presId="urn:microsoft.com/office/officeart/2005/8/layout/pyramid2"/>
    <dgm:cxn modelId="{C4FA80FF-3B06-41D0-8114-77D0703AC14E}" type="presParOf" srcId="{675061D8-CE87-44EE-BFE6-ED917021271B}" destId="{A8B155EE-CC9D-4EBF-BCFE-7F46F758091F}" srcOrd="7" destOrd="0" presId="urn:microsoft.com/office/officeart/2005/8/layout/pyramid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31F683-C9A3-4369-885C-EA323C79DBAC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D3FA7C-A481-4F8D-B323-E569FDEB9F37}">
      <dgm:prSet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rPr>
            <a:t>Страховые взносы </a:t>
          </a:r>
        </a:p>
        <a:p>
          <a:pPr marL="0" marR="0" indent="0" defTabSz="3111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rPr>
            <a:t>уплачиваются страхователем исходя из страхового тарифа </a:t>
          </a:r>
        </a:p>
        <a:p>
          <a:pPr marL="0" marR="0" indent="0" defTabSz="3111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rPr>
            <a:t>с учетом скидки или надбавки, устанавливаемых страховщиком.</a:t>
          </a:r>
        </a:p>
        <a:p>
          <a:pPr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002060"/>
            </a:solidFill>
          </a:endParaRPr>
        </a:p>
      </dgm:t>
    </dgm:pt>
    <dgm:pt modelId="{2EA4B7DF-73BF-4C18-B253-A2CC29557789}" type="sibTrans" cxnId="{8B1539D8-AD60-4D65-B90A-79CA5B31BCB3}">
      <dgm:prSet/>
      <dgm:spPr/>
      <dgm:t>
        <a:bodyPr/>
        <a:lstStyle/>
        <a:p>
          <a:endParaRPr lang="ru-RU"/>
        </a:p>
      </dgm:t>
    </dgm:pt>
    <dgm:pt modelId="{ADAE6770-C4A1-4BC3-9D78-97AB566281C3}" type="parTrans" cxnId="{8B1539D8-AD60-4D65-B90A-79CA5B31BCB3}">
      <dgm:prSet/>
      <dgm:spPr/>
      <dgm:t>
        <a:bodyPr/>
        <a:lstStyle/>
        <a:p>
          <a:endParaRPr lang="ru-RU"/>
        </a:p>
      </dgm:t>
    </dgm:pt>
    <dgm:pt modelId="{9296AD60-6139-4130-8C4F-45A52B0928AA}">
      <dgm:prSet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b="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rPr>
            <a:t>Размер указанной скидки или надбавки рассчитывается по итогам работы страхователя </a:t>
          </a:r>
          <a:r>
            <a:rPr lang="ru-RU" b="0" u="sng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rPr>
            <a:t>за три года </a:t>
          </a:r>
          <a:r>
            <a:rPr lang="ru-RU" b="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rPr>
            <a:t>и устанавливается страхователю с учетом состояния охраны труда (включая результаты специальной оценки условий труда, обязательных предварительных и периодических медицинских осмотров) и расходов на обеспечение по страхованию. </a:t>
          </a:r>
          <a:endParaRPr lang="ru-RU" b="0" dirty="0">
            <a:solidFill>
              <a:schemeClr val="tx2">
                <a:lumMod val="75000"/>
              </a:schemeClr>
            </a:solidFill>
            <a:latin typeface="Georgia" pitchFamily="18" charset="0"/>
          </a:endParaRPr>
        </a:p>
      </dgm:t>
    </dgm:pt>
    <dgm:pt modelId="{3207FFC5-14D8-4198-A5B6-5504EA18DC22}" type="parTrans" cxnId="{17A9342B-76D9-40A5-85F1-B6AC240385FB}">
      <dgm:prSet/>
      <dgm:spPr/>
      <dgm:t>
        <a:bodyPr/>
        <a:lstStyle/>
        <a:p>
          <a:endParaRPr lang="ru-RU"/>
        </a:p>
      </dgm:t>
    </dgm:pt>
    <dgm:pt modelId="{42E4261E-544A-41E1-B7E5-E9F5BF7DF997}" type="sibTrans" cxnId="{17A9342B-76D9-40A5-85F1-B6AC240385FB}">
      <dgm:prSet/>
      <dgm:spPr/>
      <dgm:t>
        <a:bodyPr/>
        <a:lstStyle/>
        <a:p>
          <a:endParaRPr lang="ru-RU"/>
        </a:p>
      </dgm:t>
    </dgm:pt>
    <dgm:pt modelId="{98E20339-3081-4CBB-816B-29F99607879E}">
      <dgm:prSet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b="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rPr>
            <a:t> Размер установленной скидки или надбавки не может превышать 40 % страхового тарифа. При наступлении страхового случая со смертельным исходом скидка не устанавливается.</a:t>
          </a:r>
          <a:endParaRPr lang="ru-RU" b="0" dirty="0">
            <a:solidFill>
              <a:schemeClr val="tx2">
                <a:lumMod val="75000"/>
              </a:schemeClr>
            </a:solidFill>
            <a:latin typeface="Georgia" pitchFamily="18" charset="0"/>
          </a:endParaRPr>
        </a:p>
      </dgm:t>
    </dgm:pt>
    <dgm:pt modelId="{453CBC25-8CA0-41EA-9563-9172FB0E002A}" type="parTrans" cxnId="{5B60C782-7F6D-4A59-95F5-22406547BF2F}">
      <dgm:prSet/>
      <dgm:spPr/>
      <dgm:t>
        <a:bodyPr/>
        <a:lstStyle/>
        <a:p>
          <a:endParaRPr lang="ru-RU"/>
        </a:p>
      </dgm:t>
    </dgm:pt>
    <dgm:pt modelId="{DDC18AF2-AB2B-42AB-9968-295029BE8937}" type="sibTrans" cxnId="{5B60C782-7F6D-4A59-95F5-22406547BF2F}">
      <dgm:prSet/>
      <dgm:spPr/>
      <dgm:t>
        <a:bodyPr/>
        <a:lstStyle/>
        <a:p>
          <a:endParaRPr lang="ru-RU"/>
        </a:p>
      </dgm:t>
    </dgm:pt>
    <dgm:pt modelId="{A0F97058-DAF2-43E7-A1BC-D90548CFC153}" type="pres">
      <dgm:prSet presAssocID="{FA31F683-C9A3-4369-885C-EA323C79DB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59707E-57C8-4CB3-86A1-0A0D2B91236C}" type="pres">
      <dgm:prSet presAssocID="{98E20339-3081-4CBB-816B-29F99607879E}" presName="boxAndChildren" presStyleCnt="0"/>
      <dgm:spPr/>
    </dgm:pt>
    <dgm:pt modelId="{32DB633B-8EA2-4C34-BBE2-D2561B5D975D}" type="pres">
      <dgm:prSet presAssocID="{98E20339-3081-4CBB-816B-29F99607879E}" presName="parentTextBox" presStyleLbl="node1" presStyleIdx="0" presStyleCnt="3" custLinFactNeighborY="9756"/>
      <dgm:spPr/>
      <dgm:t>
        <a:bodyPr/>
        <a:lstStyle/>
        <a:p>
          <a:endParaRPr lang="ru-RU"/>
        </a:p>
      </dgm:t>
    </dgm:pt>
    <dgm:pt modelId="{27CF47B7-4793-43E4-9FC4-63CCBF9549DE}" type="pres">
      <dgm:prSet presAssocID="{42E4261E-544A-41E1-B7E5-E9F5BF7DF997}" presName="sp" presStyleCnt="0"/>
      <dgm:spPr/>
    </dgm:pt>
    <dgm:pt modelId="{A625090F-0FB5-47F4-876B-4BC119CBA68E}" type="pres">
      <dgm:prSet presAssocID="{9296AD60-6139-4130-8C4F-45A52B0928AA}" presName="arrowAndChildren" presStyleCnt="0"/>
      <dgm:spPr/>
    </dgm:pt>
    <dgm:pt modelId="{1F70FC87-8CCA-4116-994C-70A5EB2C3124}" type="pres">
      <dgm:prSet presAssocID="{9296AD60-6139-4130-8C4F-45A52B0928A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99544CF-0AE3-4500-A38A-2A6A4FDDD79C}" type="pres">
      <dgm:prSet presAssocID="{2EA4B7DF-73BF-4C18-B253-A2CC29557789}" presName="sp" presStyleCnt="0"/>
      <dgm:spPr/>
    </dgm:pt>
    <dgm:pt modelId="{EBAE7206-C86F-4259-A4BC-18A1EA319F63}" type="pres">
      <dgm:prSet presAssocID="{6AD3FA7C-A481-4F8D-B323-E569FDEB9F37}" presName="arrowAndChildren" presStyleCnt="0"/>
      <dgm:spPr/>
    </dgm:pt>
    <dgm:pt modelId="{16D5EF23-D6F7-433B-8279-EB609276E7E6}" type="pres">
      <dgm:prSet presAssocID="{6AD3FA7C-A481-4F8D-B323-E569FDEB9F37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B60C782-7F6D-4A59-95F5-22406547BF2F}" srcId="{FA31F683-C9A3-4369-885C-EA323C79DBAC}" destId="{98E20339-3081-4CBB-816B-29F99607879E}" srcOrd="2" destOrd="0" parTransId="{453CBC25-8CA0-41EA-9563-9172FB0E002A}" sibTransId="{DDC18AF2-AB2B-42AB-9968-295029BE8937}"/>
    <dgm:cxn modelId="{ABD7B948-43E8-48E8-925B-A3B6A5EE3EBF}" type="presOf" srcId="{6AD3FA7C-A481-4F8D-B323-E569FDEB9F37}" destId="{16D5EF23-D6F7-433B-8279-EB609276E7E6}" srcOrd="0" destOrd="0" presId="urn:microsoft.com/office/officeart/2005/8/layout/process4"/>
    <dgm:cxn modelId="{6142DE68-A881-49D4-BE46-F5BE85D87AC0}" type="presOf" srcId="{9296AD60-6139-4130-8C4F-45A52B0928AA}" destId="{1F70FC87-8CCA-4116-994C-70A5EB2C3124}" srcOrd="0" destOrd="0" presId="urn:microsoft.com/office/officeart/2005/8/layout/process4"/>
    <dgm:cxn modelId="{8B1539D8-AD60-4D65-B90A-79CA5B31BCB3}" srcId="{FA31F683-C9A3-4369-885C-EA323C79DBAC}" destId="{6AD3FA7C-A481-4F8D-B323-E569FDEB9F37}" srcOrd="0" destOrd="0" parTransId="{ADAE6770-C4A1-4BC3-9D78-97AB566281C3}" sibTransId="{2EA4B7DF-73BF-4C18-B253-A2CC29557789}"/>
    <dgm:cxn modelId="{17A9342B-76D9-40A5-85F1-B6AC240385FB}" srcId="{FA31F683-C9A3-4369-885C-EA323C79DBAC}" destId="{9296AD60-6139-4130-8C4F-45A52B0928AA}" srcOrd="1" destOrd="0" parTransId="{3207FFC5-14D8-4198-A5B6-5504EA18DC22}" sibTransId="{42E4261E-544A-41E1-B7E5-E9F5BF7DF997}"/>
    <dgm:cxn modelId="{66BAA7C4-C52D-4711-ABC3-CB9BFA4004EC}" type="presOf" srcId="{FA31F683-C9A3-4369-885C-EA323C79DBAC}" destId="{A0F97058-DAF2-43E7-A1BC-D90548CFC153}" srcOrd="0" destOrd="0" presId="urn:microsoft.com/office/officeart/2005/8/layout/process4"/>
    <dgm:cxn modelId="{7DBBA847-E389-447E-9E5D-8B5237329AC0}" type="presOf" srcId="{98E20339-3081-4CBB-816B-29F99607879E}" destId="{32DB633B-8EA2-4C34-BBE2-D2561B5D975D}" srcOrd="0" destOrd="0" presId="urn:microsoft.com/office/officeart/2005/8/layout/process4"/>
    <dgm:cxn modelId="{0732C4D3-C694-42DC-AFC0-EF132FAA5801}" type="presParOf" srcId="{A0F97058-DAF2-43E7-A1BC-D90548CFC153}" destId="{C059707E-57C8-4CB3-86A1-0A0D2B91236C}" srcOrd="0" destOrd="0" presId="urn:microsoft.com/office/officeart/2005/8/layout/process4"/>
    <dgm:cxn modelId="{8DEA2D3D-4D91-48AC-8546-B2A2EF052ABA}" type="presParOf" srcId="{C059707E-57C8-4CB3-86A1-0A0D2B91236C}" destId="{32DB633B-8EA2-4C34-BBE2-D2561B5D975D}" srcOrd="0" destOrd="0" presId="urn:microsoft.com/office/officeart/2005/8/layout/process4"/>
    <dgm:cxn modelId="{870A9B87-3E2E-4280-8487-C19C68F91A78}" type="presParOf" srcId="{A0F97058-DAF2-43E7-A1BC-D90548CFC153}" destId="{27CF47B7-4793-43E4-9FC4-63CCBF9549DE}" srcOrd="1" destOrd="0" presId="urn:microsoft.com/office/officeart/2005/8/layout/process4"/>
    <dgm:cxn modelId="{BD70CD2C-4173-40EB-B8EE-4D9C710008DC}" type="presParOf" srcId="{A0F97058-DAF2-43E7-A1BC-D90548CFC153}" destId="{A625090F-0FB5-47F4-876B-4BC119CBA68E}" srcOrd="2" destOrd="0" presId="urn:microsoft.com/office/officeart/2005/8/layout/process4"/>
    <dgm:cxn modelId="{73492B6A-71DC-461E-B818-17AD10E2A403}" type="presParOf" srcId="{A625090F-0FB5-47F4-876B-4BC119CBA68E}" destId="{1F70FC87-8CCA-4116-994C-70A5EB2C3124}" srcOrd="0" destOrd="0" presId="urn:microsoft.com/office/officeart/2005/8/layout/process4"/>
    <dgm:cxn modelId="{83BF8E50-7ACB-4681-9593-1F57D2CB2FBC}" type="presParOf" srcId="{A0F97058-DAF2-43E7-A1BC-D90548CFC153}" destId="{B99544CF-0AE3-4500-A38A-2A6A4FDDD79C}" srcOrd="3" destOrd="0" presId="urn:microsoft.com/office/officeart/2005/8/layout/process4"/>
    <dgm:cxn modelId="{2B08B94A-34D2-40C9-A1F8-128910EE45B8}" type="presParOf" srcId="{A0F97058-DAF2-43E7-A1BC-D90548CFC153}" destId="{EBAE7206-C86F-4259-A4BC-18A1EA319F63}" srcOrd="4" destOrd="0" presId="urn:microsoft.com/office/officeart/2005/8/layout/process4"/>
    <dgm:cxn modelId="{299B9B22-76F5-4E54-9CB1-4DB9BF325CF8}" type="presParOf" srcId="{EBAE7206-C86F-4259-A4BC-18A1EA319F63}" destId="{16D5EF23-D6F7-433B-8279-EB609276E7E6}" srcOrd="0" destOrd="0" presId="urn:microsoft.com/office/officeart/2005/8/layout/process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67E3EF-8E5D-4F06-8AA2-5B562F21099F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7570A2-C966-4EA1-A912-73284FD92F94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1. Проведение специальной оценки условий труда, оценки уровней профессиональных рисков.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41BA1E89-E982-49B6-B520-FD5EAA4D809C}" type="parTrans" cxnId="{E5400487-349D-49A4-B4DC-F821053B6B98}">
      <dgm:prSet/>
      <dgm:spPr/>
      <dgm:t>
        <a:bodyPr/>
        <a:lstStyle/>
        <a:p>
          <a:endParaRPr lang="ru-RU"/>
        </a:p>
      </dgm:t>
    </dgm:pt>
    <dgm:pt modelId="{95D0B7AC-389A-451E-9054-856B54D24517}" type="sibTrans" cxnId="{E5400487-349D-49A4-B4DC-F821053B6B98}">
      <dgm:prSet/>
      <dgm:spPr/>
      <dgm:t>
        <a:bodyPr/>
        <a:lstStyle/>
        <a:p>
          <a:endParaRPr lang="ru-RU"/>
        </a:p>
      </dgm:t>
    </dgm:pt>
    <dgm:pt modelId="{4C920001-E169-448A-954E-DBF796BD9946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2. Реализация мероприятий по улучшению условий труда, в том числе разработанных по результатам проведения специальной оценки условий труда, и оценки уровней профессиональных рисков.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6BBB1749-2DE6-44E2-8917-98A4CDC5250F}" type="parTrans" cxnId="{C23CF0CC-A3A3-4AB0-8F6B-EB8E039143FF}">
      <dgm:prSet/>
      <dgm:spPr/>
      <dgm:t>
        <a:bodyPr/>
        <a:lstStyle/>
        <a:p>
          <a:endParaRPr lang="ru-RU"/>
        </a:p>
      </dgm:t>
    </dgm:pt>
    <dgm:pt modelId="{5F4173F3-96C0-40BF-B07E-930B851F0480}" type="sibTrans" cxnId="{C23CF0CC-A3A3-4AB0-8F6B-EB8E039143FF}">
      <dgm:prSet/>
      <dgm:spPr/>
      <dgm:t>
        <a:bodyPr/>
        <a:lstStyle/>
        <a:p>
          <a:endParaRPr lang="ru-RU"/>
        </a:p>
      </dgm:t>
    </dgm:pt>
    <dgm:pt modelId="{399463E0-7DE4-413F-8C9C-F26BD2966ADF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3. Внедрение систем (устройств) автоматического и дистанционного управления и регулирования производственным оборудованием, технологическими процессами, подъемными и транспортными устройствами.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19FF3363-97D6-4FD4-84F7-BCB83A5BF2F7}" type="parTrans" cxnId="{896A912D-E4A4-408C-9AD1-0A3D39171348}">
      <dgm:prSet/>
      <dgm:spPr/>
      <dgm:t>
        <a:bodyPr/>
        <a:lstStyle/>
        <a:p>
          <a:endParaRPr lang="ru-RU"/>
        </a:p>
      </dgm:t>
    </dgm:pt>
    <dgm:pt modelId="{8BBBADEE-CD87-4FAA-833D-937ECD71396A}" type="sibTrans" cxnId="{896A912D-E4A4-408C-9AD1-0A3D39171348}">
      <dgm:prSet/>
      <dgm:spPr/>
      <dgm:t>
        <a:bodyPr/>
        <a:lstStyle/>
        <a:p>
          <a:endParaRPr lang="ru-RU"/>
        </a:p>
      </dgm:t>
    </dgm:pt>
    <dgm:pt modelId="{6517CD72-A29A-4708-81F5-608A98CF6BEB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4. Приобретение и монтаж средств сигнализации о нарушении нормального функционирования производственного оборудования, средств аварийной остановки, а также устройств, позволяющих исключить возникновение опасных ситуаций при полном или частичном прекращении энергоснабжения и последующем его восстановлении.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2E2CA5DB-879F-4C41-AF4F-9FC9BED74D5A}" type="parTrans" cxnId="{9B088E72-0CDE-4298-8ED1-8F6A93297873}">
      <dgm:prSet/>
      <dgm:spPr/>
      <dgm:t>
        <a:bodyPr/>
        <a:lstStyle/>
        <a:p>
          <a:endParaRPr lang="ru-RU"/>
        </a:p>
      </dgm:t>
    </dgm:pt>
    <dgm:pt modelId="{84E406DD-DA6F-4241-BD1F-560DFA561748}" type="sibTrans" cxnId="{9B088E72-0CDE-4298-8ED1-8F6A93297873}">
      <dgm:prSet/>
      <dgm:spPr/>
      <dgm:t>
        <a:bodyPr/>
        <a:lstStyle/>
        <a:p>
          <a:endParaRPr lang="ru-RU"/>
        </a:p>
      </dgm:t>
    </dgm:pt>
    <dgm:pt modelId="{890B7F6A-DA23-4FEA-8AF0-21EBE1FD6093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5. Устройство ограждений элементов производственного оборудования от воздействия движущихся частей, а также разлетающихся предметов, включая наличие фиксаторов, блокировок, герметизирующих и других элементов.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4AC8D213-634E-49AB-9AEF-2E95672239A4}" type="parTrans" cxnId="{ECBA9CEF-7F6E-4460-BD69-6DEDA4B2CFFA}">
      <dgm:prSet/>
      <dgm:spPr/>
      <dgm:t>
        <a:bodyPr/>
        <a:lstStyle/>
        <a:p>
          <a:endParaRPr lang="ru-RU"/>
        </a:p>
      </dgm:t>
    </dgm:pt>
    <dgm:pt modelId="{552CBB5B-41DF-40B3-BA58-8C5348767B20}" type="sibTrans" cxnId="{ECBA9CEF-7F6E-4460-BD69-6DEDA4B2CFFA}">
      <dgm:prSet/>
      <dgm:spPr/>
      <dgm:t>
        <a:bodyPr/>
        <a:lstStyle/>
        <a:p>
          <a:endParaRPr lang="ru-RU"/>
        </a:p>
      </dgm:t>
    </dgm:pt>
    <dgm:pt modelId="{3C103C47-C4C1-4CEF-883E-5C28E3E73FC1}" type="pres">
      <dgm:prSet presAssocID="{FD67E3EF-8E5D-4F06-8AA2-5B562F2109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6A36D5-42C3-4ED5-83BD-30738AD8C509}" type="pres">
      <dgm:prSet presAssocID="{890B7F6A-DA23-4FEA-8AF0-21EBE1FD6093}" presName="boxAndChildren" presStyleCnt="0"/>
      <dgm:spPr/>
    </dgm:pt>
    <dgm:pt modelId="{54666971-89C1-4ACA-B38B-AD1751015E14}" type="pres">
      <dgm:prSet presAssocID="{890B7F6A-DA23-4FEA-8AF0-21EBE1FD6093}" presName="parentTextBox" presStyleLbl="node1" presStyleIdx="0" presStyleCnt="5"/>
      <dgm:spPr/>
      <dgm:t>
        <a:bodyPr/>
        <a:lstStyle/>
        <a:p>
          <a:endParaRPr lang="ru-RU"/>
        </a:p>
      </dgm:t>
    </dgm:pt>
    <dgm:pt modelId="{0FECE03B-C2E8-4498-9148-35EE6C3527C0}" type="pres">
      <dgm:prSet presAssocID="{84E406DD-DA6F-4241-BD1F-560DFA561748}" presName="sp" presStyleCnt="0"/>
      <dgm:spPr/>
    </dgm:pt>
    <dgm:pt modelId="{9C172B00-B6B9-448D-A844-9E1F4026ABB7}" type="pres">
      <dgm:prSet presAssocID="{6517CD72-A29A-4708-81F5-608A98CF6BEB}" presName="arrowAndChildren" presStyleCnt="0"/>
      <dgm:spPr/>
    </dgm:pt>
    <dgm:pt modelId="{A37C6DE5-6429-4E8F-891A-ED0272C8EEDC}" type="pres">
      <dgm:prSet presAssocID="{6517CD72-A29A-4708-81F5-608A98CF6BEB}" presName="parentTextArrow" presStyleLbl="node1" presStyleIdx="1" presStyleCnt="5" custScaleY="112437"/>
      <dgm:spPr/>
      <dgm:t>
        <a:bodyPr/>
        <a:lstStyle/>
        <a:p>
          <a:endParaRPr lang="ru-RU"/>
        </a:p>
      </dgm:t>
    </dgm:pt>
    <dgm:pt modelId="{719871AC-DBD6-4E65-99EB-C2BA22C67AB7}" type="pres">
      <dgm:prSet presAssocID="{8BBBADEE-CD87-4FAA-833D-937ECD71396A}" presName="sp" presStyleCnt="0"/>
      <dgm:spPr/>
    </dgm:pt>
    <dgm:pt modelId="{A9A33405-5E1F-4FA8-9048-F69160DAC692}" type="pres">
      <dgm:prSet presAssocID="{399463E0-7DE4-413F-8C9C-F26BD2966ADF}" presName="arrowAndChildren" presStyleCnt="0"/>
      <dgm:spPr/>
    </dgm:pt>
    <dgm:pt modelId="{27C13D74-4CC4-4795-AE45-9AB4DF3474A2}" type="pres">
      <dgm:prSet presAssocID="{399463E0-7DE4-413F-8C9C-F26BD2966ADF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AA67329E-847C-42F8-A9C1-502E9DD606E4}" type="pres">
      <dgm:prSet presAssocID="{5F4173F3-96C0-40BF-B07E-930B851F0480}" presName="sp" presStyleCnt="0"/>
      <dgm:spPr/>
    </dgm:pt>
    <dgm:pt modelId="{E0D012F6-431F-4D72-9A8C-9BAC996B0B0A}" type="pres">
      <dgm:prSet presAssocID="{4C920001-E169-448A-954E-DBF796BD9946}" presName="arrowAndChildren" presStyleCnt="0"/>
      <dgm:spPr/>
    </dgm:pt>
    <dgm:pt modelId="{9D99B903-AADC-4669-9CA2-3C389FADA2D2}" type="pres">
      <dgm:prSet presAssocID="{4C920001-E169-448A-954E-DBF796BD9946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267512EF-DED0-45CC-9D7E-5D8BCEFD38B9}" type="pres">
      <dgm:prSet presAssocID="{95D0B7AC-389A-451E-9054-856B54D24517}" presName="sp" presStyleCnt="0"/>
      <dgm:spPr/>
    </dgm:pt>
    <dgm:pt modelId="{CFCB2B2C-1C34-458E-9513-9CA0C86D6765}" type="pres">
      <dgm:prSet presAssocID="{927570A2-C966-4EA1-A912-73284FD92F94}" presName="arrowAndChildren" presStyleCnt="0"/>
      <dgm:spPr/>
    </dgm:pt>
    <dgm:pt modelId="{7BC0B0EF-1215-4D10-84DA-CD4F176436C9}" type="pres">
      <dgm:prSet presAssocID="{927570A2-C966-4EA1-A912-73284FD92F94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63F056D-8570-4B2F-8A17-84C44F91A35C}" type="presOf" srcId="{890B7F6A-DA23-4FEA-8AF0-21EBE1FD6093}" destId="{54666971-89C1-4ACA-B38B-AD1751015E14}" srcOrd="0" destOrd="0" presId="urn:microsoft.com/office/officeart/2005/8/layout/process4"/>
    <dgm:cxn modelId="{99254018-6687-4DA4-A2F0-768E5B783599}" type="presOf" srcId="{6517CD72-A29A-4708-81F5-608A98CF6BEB}" destId="{A37C6DE5-6429-4E8F-891A-ED0272C8EEDC}" srcOrd="0" destOrd="0" presId="urn:microsoft.com/office/officeart/2005/8/layout/process4"/>
    <dgm:cxn modelId="{44E0D326-73D5-4D1F-8342-F9841D5D0337}" type="presOf" srcId="{4C920001-E169-448A-954E-DBF796BD9946}" destId="{9D99B903-AADC-4669-9CA2-3C389FADA2D2}" srcOrd="0" destOrd="0" presId="urn:microsoft.com/office/officeart/2005/8/layout/process4"/>
    <dgm:cxn modelId="{91E33E51-8D83-4AAD-9B19-BCF893099944}" type="presOf" srcId="{927570A2-C966-4EA1-A912-73284FD92F94}" destId="{7BC0B0EF-1215-4D10-84DA-CD4F176436C9}" srcOrd="0" destOrd="0" presId="urn:microsoft.com/office/officeart/2005/8/layout/process4"/>
    <dgm:cxn modelId="{9B088E72-0CDE-4298-8ED1-8F6A93297873}" srcId="{FD67E3EF-8E5D-4F06-8AA2-5B562F21099F}" destId="{6517CD72-A29A-4708-81F5-608A98CF6BEB}" srcOrd="3" destOrd="0" parTransId="{2E2CA5DB-879F-4C41-AF4F-9FC9BED74D5A}" sibTransId="{84E406DD-DA6F-4241-BD1F-560DFA561748}"/>
    <dgm:cxn modelId="{896A912D-E4A4-408C-9AD1-0A3D39171348}" srcId="{FD67E3EF-8E5D-4F06-8AA2-5B562F21099F}" destId="{399463E0-7DE4-413F-8C9C-F26BD2966ADF}" srcOrd="2" destOrd="0" parTransId="{19FF3363-97D6-4FD4-84F7-BCB83A5BF2F7}" sibTransId="{8BBBADEE-CD87-4FAA-833D-937ECD71396A}"/>
    <dgm:cxn modelId="{C23CF0CC-A3A3-4AB0-8F6B-EB8E039143FF}" srcId="{FD67E3EF-8E5D-4F06-8AA2-5B562F21099F}" destId="{4C920001-E169-448A-954E-DBF796BD9946}" srcOrd="1" destOrd="0" parTransId="{6BBB1749-2DE6-44E2-8917-98A4CDC5250F}" sibTransId="{5F4173F3-96C0-40BF-B07E-930B851F0480}"/>
    <dgm:cxn modelId="{ECBA9CEF-7F6E-4460-BD69-6DEDA4B2CFFA}" srcId="{FD67E3EF-8E5D-4F06-8AA2-5B562F21099F}" destId="{890B7F6A-DA23-4FEA-8AF0-21EBE1FD6093}" srcOrd="4" destOrd="0" parTransId="{4AC8D213-634E-49AB-9AEF-2E95672239A4}" sibTransId="{552CBB5B-41DF-40B3-BA58-8C5348767B20}"/>
    <dgm:cxn modelId="{C11A4624-F187-4596-A400-1946822A7B5D}" type="presOf" srcId="{399463E0-7DE4-413F-8C9C-F26BD2966ADF}" destId="{27C13D74-4CC4-4795-AE45-9AB4DF3474A2}" srcOrd="0" destOrd="0" presId="urn:microsoft.com/office/officeart/2005/8/layout/process4"/>
    <dgm:cxn modelId="{E5400487-349D-49A4-B4DC-F821053B6B98}" srcId="{FD67E3EF-8E5D-4F06-8AA2-5B562F21099F}" destId="{927570A2-C966-4EA1-A912-73284FD92F94}" srcOrd="0" destOrd="0" parTransId="{41BA1E89-E982-49B6-B520-FD5EAA4D809C}" sibTransId="{95D0B7AC-389A-451E-9054-856B54D24517}"/>
    <dgm:cxn modelId="{A60997FF-AA1D-4AF2-B14F-5666AC0B67F6}" type="presOf" srcId="{FD67E3EF-8E5D-4F06-8AA2-5B562F21099F}" destId="{3C103C47-C4C1-4CEF-883E-5C28E3E73FC1}" srcOrd="0" destOrd="0" presId="urn:microsoft.com/office/officeart/2005/8/layout/process4"/>
    <dgm:cxn modelId="{31C77F67-9890-42D0-B42E-5D47D21797FB}" type="presParOf" srcId="{3C103C47-C4C1-4CEF-883E-5C28E3E73FC1}" destId="{806A36D5-42C3-4ED5-83BD-30738AD8C509}" srcOrd="0" destOrd="0" presId="urn:microsoft.com/office/officeart/2005/8/layout/process4"/>
    <dgm:cxn modelId="{6C61E17C-1B9F-4979-A6ED-E69601B97224}" type="presParOf" srcId="{806A36D5-42C3-4ED5-83BD-30738AD8C509}" destId="{54666971-89C1-4ACA-B38B-AD1751015E14}" srcOrd="0" destOrd="0" presId="urn:microsoft.com/office/officeart/2005/8/layout/process4"/>
    <dgm:cxn modelId="{BDBB61FC-AC3F-4CCD-91FB-2D56E8365315}" type="presParOf" srcId="{3C103C47-C4C1-4CEF-883E-5C28E3E73FC1}" destId="{0FECE03B-C2E8-4498-9148-35EE6C3527C0}" srcOrd="1" destOrd="0" presId="urn:microsoft.com/office/officeart/2005/8/layout/process4"/>
    <dgm:cxn modelId="{13CF3AB5-9851-4AD7-A5CD-7E92244FFD4D}" type="presParOf" srcId="{3C103C47-C4C1-4CEF-883E-5C28E3E73FC1}" destId="{9C172B00-B6B9-448D-A844-9E1F4026ABB7}" srcOrd="2" destOrd="0" presId="urn:microsoft.com/office/officeart/2005/8/layout/process4"/>
    <dgm:cxn modelId="{B5C3A7AE-17C3-4A1A-88A0-BC6F2DA7D796}" type="presParOf" srcId="{9C172B00-B6B9-448D-A844-9E1F4026ABB7}" destId="{A37C6DE5-6429-4E8F-891A-ED0272C8EEDC}" srcOrd="0" destOrd="0" presId="urn:microsoft.com/office/officeart/2005/8/layout/process4"/>
    <dgm:cxn modelId="{4606186E-0985-463A-914F-60AD7D45EEE4}" type="presParOf" srcId="{3C103C47-C4C1-4CEF-883E-5C28E3E73FC1}" destId="{719871AC-DBD6-4E65-99EB-C2BA22C67AB7}" srcOrd="3" destOrd="0" presId="urn:microsoft.com/office/officeart/2005/8/layout/process4"/>
    <dgm:cxn modelId="{C138D5E9-3023-4C88-9991-17BE3A9F6299}" type="presParOf" srcId="{3C103C47-C4C1-4CEF-883E-5C28E3E73FC1}" destId="{A9A33405-5E1F-4FA8-9048-F69160DAC692}" srcOrd="4" destOrd="0" presId="urn:microsoft.com/office/officeart/2005/8/layout/process4"/>
    <dgm:cxn modelId="{38BB599A-4490-435C-903D-D5189992A4A5}" type="presParOf" srcId="{A9A33405-5E1F-4FA8-9048-F69160DAC692}" destId="{27C13D74-4CC4-4795-AE45-9AB4DF3474A2}" srcOrd="0" destOrd="0" presId="urn:microsoft.com/office/officeart/2005/8/layout/process4"/>
    <dgm:cxn modelId="{32F3E9CF-BD8F-4647-8FD5-463B47CF0541}" type="presParOf" srcId="{3C103C47-C4C1-4CEF-883E-5C28E3E73FC1}" destId="{AA67329E-847C-42F8-A9C1-502E9DD606E4}" srcOrd="5" destOrd="0" presId="urn:microsoft.com/office/officeart/2005/8/layout/process4"/>
    <dgm:cxn modelId="{D21175AF-526B-4676-BE04-5BC579182B0D}" type="presParOf" srcId="{3C103C47-C4C1-4CEF-883E-5C28E3E73FC1}" destId="{E0D012F6-431F-4D72-9A8C-9BAC996B0B0A}" srcOrd="6" destOrd="0" presId="urn:microsoft.com/office/officeart/2005/8/layout/process4"/>
    <dgm:cxn modelId="{39ED52B4-3A38-4350-A6FF-F835A4470A67}" type="presParOf" srcId="{E0D012F6-431F-4D72-9A8C-9BAC996B0B0A}" destId="{9D99B903-AADC-4669-9CA2-3C389FADA2D2}" srcOrd="0" destOrd="0" presId="urn:microsoft.com/office/officeart/2005/8/layout/process4"/>
    <dgm:cxn modelId="{1A50FB76-647B-44AF-8A2B-3ED6990A4DE0}" type="presParOf" srcId="{3C103C47-C4C1-4CEF-883E-5C28E3E73FC1}" destId="{267512EF-DED0-45CC-9D7E-5D8BCEFD38B9}" srcOrd="7" destOrd="0" presId="urn:microsoft.com/office/officeart/2005/8/layout/process4"/>
    <dgm:cxn modelId="{63DA1CF3-AFA1-4F0F-8636-08B6F129506F}" type="presParOf" srcId="{3C103C47-C4C1-4CEF-883E-5C28E3E73FC1}" destId="{CFCB2B2C-1C34-458E-9513-9CA0C86D6765}" srcOrd="8" destOrd="0" presId="urn:microsoft.com/office/officeart/2005/8/layout/process4"/>
    <dgm:cxn modelId="{278CCF1A-C858-40E3-84FD-E7F499007819}" type="presParOf" srcId="{CFCB2B2C-1C34-458E-9513-9CA0C86D6765}" destId="{7BC0B0EF-1215-4D10-84DA-CD4F176436C9}" srcOrd="0" destOrd="0" presId="urn:microsoft.com/office/officeart/2005/8/layout/process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3E0C12-7484-47F8-839A-8ACEB640C49A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30EFD0-2EEF-44B6-8B9E-0049E5A1DDE0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6. Устройство новых и (или) модернизация имеющихся средств коллективной защиты работников от воздействия опасных и вредных производственных факторов.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BCFC0440-EE85-42E9-8F42-377B60A17B01}" type="parTrans" cxnId="{1C481D28-57E7-463E-ADF4-8C898F47E5BD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94DB6FA7-7DD3-4912-AFEE-F91ED20576D3}" type="sibTrans" cxnId="{1C481D28-57E7-463E-ADF4-8C898F47E5BD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6E664CBA-3D5E-4CC6-B616-7D594B57CF75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7. Нанесение на производственное оборудование, органы управления и контроля, элементы конструкций, коммуникаций и на другие объекты сигнальных цветов и знаков безопасности.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CC4955C4-B4E7-48A7-BA8B-D2ACA7626EB5}" type="parTrans" cxnId="{BE553F8F-84D1-4CA9-B435-E426B51CE02F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90217AC1-2601-47E4-BD51-E4B9EFDFC998}" type="sibTrans" cxnId="{BE553F8F-84D1-4CA9-B435-E426B51CE02F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3BDDCEC4-BBA5-4022-8423-86280B392A2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8. Внедрение систем автоматического контроля уровней опасных и вредных производственных факторов на рабочих местах.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FB387E92-E5FA-4122-A773-1DD6E3B76B31}" type="parTrans" cxnId="{CC9887E5-6E3F-4277-A0BE-0AD854EE50B6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EB7B035C-A86A-4440-8B4C-E5CB79AB4424}" type="sibTrans" cxnId="{CC9887E5-6E3F-4277-A0BE-0AD854EE50B6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235EBD39-7450-4C54-9932-548254E0D9D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9. Внедрение и (или) модернизация технических устройств, обеспечивающих защиту работников от поражения электрическим током.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84F21B92-B461-4291-9A29-A543C5F1C363}" type="parTrans" cxnId="{1A3199AD-543C-46F9-AFCA-B50D36D686E0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704AA5A1-8E5C-4C1F-9BDE-3A383A0D7A62}" type="sibTrans" cxnId="{1A3199AD-543C-46F9-AFCA-B50D36D686E0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21FC9A86-C1FA-4AAF-A551-49DE49BE8D63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10. Установка предохранительных, защитных и сигнализирующих устройств (приспособлений) в целях обеспечения безопасной эксплуатации и аварийной защиты паровых, водяных, газовых, кислотных, щелочных, расплавных и других производственных коммуникаций, оборудования и сооружений.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DB6D5C14-20FC-4687-AA0C-D9FBC64AA8ED}" type="parTrans" cxnId="{F4C39409-0FB7-4ECC-8461-E05A10386AC5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E73382A2-794D-4DFA-BB00-C762AC3698CD}" type="sibTrans" cxnId="{F4C39409-0FB7-4ECC-8461-E05A10386AC5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ABBCDCB3-E51D-4C58-BC42-5B965CF1D67B}" type="pres">
      <dgm:prSet presAssocID="{EA3E0C12-7484-47F8-839A-8ACEB640C4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1A86B-E4A3-48D9-A5A1-11775AD4217A}" type="pres">
      <dgm:prSet presAssocID="{21FC9A86-C1FA-4AAF-A551-49DE49BE8D63}" presName="boxAndChildren" presStyleCnt="0"/>
      <dgm:spPr/>
    </dgm:pt>
    <dgm:pt modelId="{DD70104A-D745-4324-B9B3-03AE0EEBC2C3}" type="pres">
      <dgm:prSet presAssocID="{21FC9A86-C1FA-4AAF-A551-49DE49BE8D63}" presName="parentTextBox" presStyleLbl="node1" presStyleIdx="0" presStyleCnt="5"/>
      <dgm:spPr/>
      <dgm:t>
        <a:bodyPr/>
        <a:lstStyle/>
        <a:p>
          <a:endParaRPr lang="ru-RU"/>
        </a:p>
      </dgm:t>
    </dgm:pt>
    <dgm:pt modelId="{33504758-4F41-4E7F-A4E5-B905764BAEC6}" type="pres">
      <dgm:prSet presAssocID="{704AA5A1-8E5C-4C1F-9BDE-3A383A0D7A62}" presName="sp" presStyleCnt="0"/>
      <dgm:spPr/>
    </dgm:pt>
    <dgm:pt modelId="{587F7CAC-4114-4677-9E41-77172F5CF447}" type="pres">
      <dgm:prSet presAssocID="{235EBD39-7450-4C54-9932-548254E0D9DF}" presName="arrowAndChildren" presStyleCnt="0"/>
      <dgm:spPr/>
    </dgm:pt>
    <dgm:pt modelId="{1012B46B-8CB0-4AFD-ABB9-CE685D76EE00}" type="pres">
      <dgm:prSet presAssocID="{235EBD39-7450-4C54-9932-548254E0D9DF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F5E77A02-4C32-45AB-BFFB-2A34A2EC3BCA}" type="pres">
      <dgm:prSet presAssocID="{EB7B035C-A86A-4440-8B4C-E5CB79AB4424}" presName="sp" presStyleCnt="0"/>
      <dgm:spPr/>
    </dgm:pt>
    <dgm:pt modelId="{712A31FD-844D-444F-90E5-206B7B838511}" type="pres">
      <dgm:prSet presAssocID="{3BDDCEC4-BBA5-4022-8423-86280B392A27}" presName="arrowAndChildren" presStyleCnt="0"/>
      <dgm:spPr/>
    </dgm:pt>
    <dgm:pt modelId="{3BC1B846-DCBF-4697-A991-A15BFD466F35}" type="pres">
      <dgm:prSet presAssocID="{3BDDCEC4-BBA5-4022-8423-86280B392A27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99E52823-4A53-4913-8C71-832C6263AFCF}" type="pres">
      <dgm:prSet presAssocID="{90217AC1-2601-47E4-BD51-E4B9EFDFC998}" presName="sp" presStyleCnt="0"/>
      <dgm:spPr/>
    </dgm:pt>
    <dgm:pt modelId="{9566FB88-EE57-4B57-BEB9-4453D9D0DC32}" type="pres">
      <dgm:prSet presAssocID="{6E664CBA-3D5E-4CC6-B616-7D594B57CF75}" presName="arrowAndChildren" presStyleCnt="0"/>
      <dgm:spPr/>
    </dgm:pt>
    <dgm:pt modelId="{BEADDE66-0D40-4458-BDF4-437513E1C33E}" type="pres">
      <dgm:prSet presAssocID="{6E664CBA-3D5E-4CC6-B616-7D594B57CF75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AC2FC568-7C45-4B96-8BEA-8101ADAB1177}" type="pres">
      <dgm:prSet presAssocID="{94DB6FA7-7DD3-4912-AFEE-F91ED20576D3}" presName="sp" presStyleCnt="0"/>
      <dgm:spPr/>
    </dgm:pt>
    <dgm:pt modelId="{F213E4DC-E97C-4930-BAE3-4FBBF18C74C6}" type="pres">
      <dgm:prSet presAssocID="{A230EFD0-2EEF-44B6-8B9E-0049E5A1DDE0}" presName="arrowAndChildren" presStyleCnt="0"/>
      <dgm:spPr/>
    </dgm:pt>
    <dgm:pt modelId="{3703B37F-ACFF-45DB-9AC6-7CFA6D4A8015}" type="pres">
      <dgm:prSet presAssocID="{A230EFD0-2EEF-44B6-8B9E-0049E5A1DDE0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7A001A50-607D-4255-9E36-19229B2429C9}" type="presOf" srcId="{EA3E0C12-7484-47F8-839A-8ACEB640C49A}" destId="{ABBCDCB3-E51D-4C58-BC42-5B965CF1D67B}" srcOrd="0" destOrd="0" presId="urn:microsoft.com/office/officeart/2005/8/layout/process4"/>
    <dgm:cxn modelId="{B2FBDA39-5104-4AE1-A143-9E3BE2BC7A64}" type="presOf" srcId="{3BDDCEC4-BBA5-4022-8423-86280B392A27}" destId="{3BC1B846-DCBF-4697-A991-A15BFD466F35}" srcOrd="0" destOrd="0" presId="urn:microsoft.com/office/officeart/2005/8/layout/process4"/>
    <dgm:cxn modelId="{99034C7C-0E30-426A-9F36-DA197F4A33B8}" type="presOf" srcId="{21FC9A86-C1FA-4AAF-A551-49DE49BE8D63}" destId="{DD70104A-D745-4324-B9B3-03AE0EEBC2C3}" srcOrd="0" destOrd="0" presId="urn:microsoft.com/office/officeart/2005/8/layout/process4"/>
    <dgm:cxn modelId="{1A3199AD-543C-46F9-AFCA-B50D36D686E0}" srcId="{EA3E0C12-7484-47F8-839A-8ACEB640C49A}" destId="{235EBD39-7450-4C54-9932-548254E0D9DF}" srcOrd="3" destOrd="0" parTransId="{84F21B92-B461-4291-9A29-A543C5F1C363}" sibTransId="{704AA5A1-8E5C-4C1F-9BDE-3A383A0D7A62}"/>
    <dgm:cxn modelId="{9868ECC3-08FC-418A-9AAA-0700C0667479}" type="presOf" srcId="{6E664CBA-3D5E-4CC6-B616-7D594B57CF75}" destId="{BEADDE66-0D40-4458-BDF4-437513E1C33E}" srcOrd="0" destOrd="0" presId="urn:microsoft.com/office/officeart/2005/8/layout/process4"/>
    <dgm:cxn modelId="{F4C39409-0FB7-4ECC-8461-E05A10386AC5}" srcId="{EA3E0C12-7484-47F8-839A-8ACEB640C49A}" destId="{21FC9A86-C1FA-4AAF-A551-49DE49BE8D63}" srcOrd="4" destOrd="0" parTransId="{DB6D5C14-20FC-4687-AA0C-D9FBC64AA8ED}" sibTransId="{E73382A2-794D-4DFA-BB00-C762AC3698CD}"/>
    <dgm:cxn modelId="{2649215C-08B6-4EAF-8A10-872595B9357B}" type="presOf" srcId="{235EBD39-7450-4C54-9932-548254E0D9DF}" destId="{1012B46B-8CB0-4AFD-ABB9-CE685D76EE00}" srcOrd="0" destOrd="0" presId="urn:microsoft.com/office/officeart/2005/8/layout/process4"/>
    <dgm:cxn modelId="{CC9887E5-6E3F-4277-A0BE-0AD854EE50B6}" srcId="{EA3E0C12-7484-47F8-839A-8ACEB640C49A}" destId="{3BDDCEC4-BBA5-4022-8423-86280B392A27}" srcOrd="2" destOrd="0" parTransId="{FB387E92-E5FA-4122-A773-1DD6E3B76B31}" sibTransId="{EB7B035C-A86A-4440-8B4C-E5CB79AB4424}"/>
    <dgm:cxn modelId="{1C481D28-57E7-463E-ADF4-8C898F47E5BD}" srcId="{EA3E0C12-7484-47F8-839A-8ACEB640C49A}" destId="{A230EFD0-2EEF-44B6-8B9E-0049E5A1DDE0}" srcOrd="0" destOrd="0" parTransId="{BCFC0440-EE85-42E9-8F42-377B60A17B01}" sibTransId="{94DB6FA7-7DD3-4912-AFEE-F91ED20576D3}"/>
    <dgm:cxn modelId="{B3C096CC-7258-4F4F-9AAE-C26853AA7FA8}" type="presOf" srcId="{A230EFD0-2EEF-44B6-8B9E-0049E5A1DDE0}" destId="{3703B37F-ACFF-45DB-9AC6-7CFA6D4A8015}" srcOrd="0" destOrd="0" presId="urn:microsoft.com/office/officeart/2005/8/layout/process4"/>
    <dgm:cxn modelId="{BE553F8F-84D1-4CA9-B435-E426B51CE02F}" srcId="{EA3E0C12-7484-47F8-839A-8ACEB640C49A}" destId="{6E664CBA-3D5E-4CC6-B616-7D594B57CF75}" srcOrd="1" destOrd="0" parTransId="{CC4955C4-B4E7-48A7-BA8B-D2ACA7626EB5}" sibTransId="{90217AC1-2601-47E4-BD51-E4B9EFDFC998}"/>
    <dgm:cxn modelId="{BFFFA219-A293-4189-A575-918166705EE5}" type="presParOf" srcId="{ABBCDCB3-E51D-4C58-BC42-5B965CF1D67B}" destId="{ABD1A86B-E4A3-48D9-A5A1-11775AD4217A}" srcOrd="0" destOrd="0" presId="urn:microsoft.com/office/officeart/2005/8/layout/process4"/>
    <dgm:cxn modelId="{44CFF210-DEC4-4094-9F49-88EA06BF2E0A}" type="presParOf" srcId="{ABD1A86B-E4A3-48D9-A5A1-11775AD4217A}" destId="{DD70104A-D745-4324-B9B3-03AE0EEBC2C3}" srcOrd="0" destOrd="0" presId="urn:microsoft.com/office/officeart/2005/8/layout/process4"/>
    <dgm:cxn modelId="{60E68BFC-5543-461E-8FEE-091C899370DA}" type="presParOf" srcId="{ABBCDCB3-E51D-4C58-BC42-5B965CF1D67B}" destId="{33504758-4F41-4E7F-A4E5-B905764BAEC6}" srcOrd="1" destOrd="0" presId="urn:microsoft.com/office/officeart/2005/8/layout/process4"/>
    <dgm:cxn modelId="{3EDE4E85-0D15-4086-A0D2-0423390881C9}" type="presParOf" srcId="{ABBCDCB3-E51D-4C58-BC42-5B965CF1D67B}" destId="{587F7CAC-4114-4677-9E41-77172F5CF447}" srcOrd="2" destOrd="0" presId="urn:microsoft.com/office/officeart/2005/8/layout/process4"/>
    <dgm:cxn modelId="{8C6021C3-6E80-49F2-B7FE-B1163F81F181}" type="presParOf" srcId="{587F7CAC-4114-4677-9E41-77172F5CF447}" destId="{1012B46B-8CB0-4AFD-ABB9-CE685D76EE00}" srcOrd="0" destOrd="0" presId="urn:microsoft.com/office/officeart/2005/8/layout/process4"/>
    <dgm:cxn modelId="{02B5E1B7-B98F-49FC-8E6A-67AEA333483B}" type="presParOf" srcId="{ABBCDCB3-E51D-4C58-BC42-5B965CF1D67B}" destId="{F5E77A02-4C32-45AB-BFFB-2A34A2EC3BCA}" srcOrd="3" destOrd="0" presId="urn:microsoft.com/office/officeart/2005/8/layout/process4"/>
    <dgm:cxn modelId="{44B937D7-37FD-4564-B802-D0282F2E0142}" type="presParOf" srcId="{ABBCDCB3-E51D-4C58-BC42-5B965CF1D67B}" destId="{712A31FD-844D-444F-90E5-206B7B838511}" srcOrd="4" destOrd="0" presId="urn:microsoft.com/office/officeart/2005/8/layout/process4"/>
    <dgm:cxn modelId="{FDD93E3D-5E9A-45DA-AECC-1661C9DC3696}" type="presParOf" srcId="{712A31FD-844D-444F-90E5-206B7B838511}" destId="{3BC1B846-DCBF-4697-A991-A15BFD466F35}" srcOrd="0" destOrd="0" presId="urn:microsoft.com/office/officeart/2005/8/layout/process4"/>
    <dgm:cxn modelId="{BF4C169A-F1B2-4F94-B083-535D7F3B9DA0}" type="presParOf" srcId="{ABBCDCB3-E51D-4C58-BC42-5B965CF1D67B}" destId="{99E52823-4A53-4913-8C71-832C6263AFCF}" srcOrd="5" destOrd="0" presId="urn:microsoft.com/office/officeart/2005/8/layout/process4"/>
    <dgm:cxn modelId="{E77EA73C-62BB-4C6C-B059-B5D4DDB06168}" type="presParOf" srcId="{ABBCDCB3-E51D-4C58-BC42-5B965CF1D67B}" destId="{9566FB88-EE57-4B57-BEB9-4453D9D0DC32}" srcOrd="6" destOrd="0" presId="urn:microsoft.com/office/officeart/2005/8/layout/process4"/>
    <dgm:cxn modelId="{DB1106AA-4BF4-437E-A520-0B62AF48E82C}" type="presParOf" srcId="{9566FB88-EE57-4B57-BEB9-4453D9D0DC32}" destId="{BEADDE66-0D40-4458-BDF4-437513E1C33E}" srcOrd="0" destOrd="0" presId="urn:microsoft.com/office/officeart/2005/8/layout/process4"/>
    <dgm:cxn modelId="{B0B647EB-FB3E-4788-BD5E-BA920E1ECA2E}" type="presParOf" srcId="{ABBCDCB3-E51D-4C58-BC42-5B965CF1D67B}" destId="{AC2FC568-7C45-4B96-8BEA-8101ADAB1177}" srcOrd="7" destOrd="0" presId="urn:microsoft.com/office/officeart/2005/8/layout/process4"/>
    <dgm:cxn modelId="{963EBF33-54C5-4E2D-98B1-90EEF9011B1E}" type="presParOf" srcId="{ABBCDCB3-E51D-4C58-BC42-5B965CF1D67B}" destId="{F213E4DC-E97C-4930-BAE3-4FBBF18C74C6}" srcOrd="8" destOrd="0" presId="urn:microsoft.com/office/officeart/2005/8/layout/process4"/>
    <dgm:cxn modelId="{7A32C25D-0288-4E45-B0B3-CC29ED00E2AB}" type="presParOf" srcId="{F213E4DC-E97C-4930-BAE3-4FBBF18C74C6}" destId="{3703B37F-ACFF-45DB-9AC6-7CFA6D4A8015}" srcOrd="0" destOrd="0" presId="urn:microsoft.com/office/officeart/2005/8/layout/process4"/>
  </dgm:cxnLst>
  <dgm:bg/>
  <dgm:whole>
    <a:ln>
      <a:solidFill>
        <a:schemeClr val="tx2"/>
      </a:solidFill>
    </a:ln>
  </dgm:whole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46E3AD-4259-4D06-A1D6-4BDF07DCB9AE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F1E685-8914-414B-92FB-DEB034F98F51}">
      <dgm:prSet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1300" b="0" i="0" baseline="0" dirty="0" smtClean="0">
              <a:solidFill>
                <a:schemeClr val="accent3">
                  <a:lumMod val="75000"/>
                </a:schemeClr>
              </a:solidFill>
            </a:rPr>
            <a:t>11. Механизация и автоматизация технологических операций (процессов), связанных с хранением, перемещением (транспортированием), заполнением и опорожнением передвижных и стационарных резервуаров (сосудов) с ядовитыми, агрессивными, легковоспламеняющимися и горючими жидкостями, используемыми в производстве.</a:t>
          </a:r>
          <a:endParaRPr lang="ru-RU" sz="13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79B3CBB2-39FC-4CFF-8CE7-86C5D67A6F7A}" type="parTrans" cxnId="{FED0FCBE-8A12-42BB-8C7C-C32E8C335670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D97A70A3-BA90-4D86-A3E7-7F89EAF1C3B8}" type="sibTrans" cxnId="{FED0FCBE-8A12-42BB-8C7C-C32E8C335670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76F4FB30-0508-492C-B9F9-6DB1A896096A}">
      <dgm:prSet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1300" b="0" i="0" baseline="0" dirty="0" smtClean="0">
              <a:solidFill>
                <a:schemeClr val="accent3">
                  <a:lumMod val="75000"/>
                </a:schemeClr>
              </a:solidFill>
            </a:rPr>
            <a:t>12. Механизация работ при складировании и транспортировании сырья, оптовой продукции и отходов производства.</a:t>
          </a:r>
          <a:endParaRPr lang="ru-RU" sz="13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8520C6AE-8A02-4A51-9006-EB2DC422F9FF}" type="parTrans" cxnId="{AF298A0B-80CA-40B8-8214-7ABF74A20378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05452783-4ABB-4310-AFD3-244ACFD54ECD}" type="sibTrans" cxnId="{AF298A0B-80CA-40B8-8214-7ABF74A20378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1F13A5A9-F4AB-41B4-8DBE-1FBADEAEEB5F}">
      <dgm:prSet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1300" b="0" i="0" baseline="0" dirty="0" smtClean="0">
              <a:solidFill>
                <a:schemeClr val="accent3">
                  <a:lumMod val="75000"/>
                </a:schemeClr>
              </a:solidFill>
            </a:rPr>
            <a:t>13. Механизация уборки производственных помещений, своевременное удаление и обезвреживание отходов производства, являющихся источниками опасных и вредных производственных факторов, очистки воздуховодов и вентиляционных установок, осветительной арматуры, окон, фрамуг, световых фонарей.</a:t>
          </a:r>
          <a:endParaRPr lang="ru-RU" sz="13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EF9F077A-429B-4F65-A738-D3E784C65FAF}" type="parTrans" cxnId="{19250EA9-8D8C-4503-B423-C03650B5E2A2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B9FC1F97-C503-4E08-80E6-7C0FA35D3B7F}" type="sibTrans" cxnId="{19250EA9-8D8C-4503-B423-C03650B5E2A2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14ADECCB-4CA9-49CB-A312-7987B1E294FD}">
      <dgm:prSet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ru-RU" sz="1300" b="0" i="0" baseline="0" dirty="0" smtClean="0">
              <a:solidFill>
                <a:schemeClr val="accent3">
                  <a:lumMod val="75000"/>
                </a:schemeClr>
              </a:solidFill>
            </a:rPr>
            <a:t>14. Модернизация оборудования (его реконструкция, замена), а также технологических процессов на рабочих местах с целью снижения до допустимых уровней содержания вредных веществ в воздухе рабочей зоны, механических колебаний (шум, вибрация, ультразвук, инфразвук) и излучений (ионизирующего, электромагнитного, лазерного, ультрафиолетового).</a:t>
          </a:r>
          <a:endParaRPr lang="ru-RU" sz="13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982B6D2A-1DBD-43E5-9429-73B442BE857B}" type="parTrans" cxnId="{767F2243-D193-4775-A9E3-FAC681F48A61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774D537A-5F7F-43B8-8041-494F5C57D56B}" type="sibTrans" cxnId="{767F2243-D193-4775-A9E3-FAC681F48A61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0250E633-42FC-4C79-9B6C-66806E381931}">
      <dgm:prSet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1300" b="0" i="0" baseline="0" dirty="0" smtClean="0">
              <a:solidFill>
                <a:schemeClr val="accent3">
                  <a:lumMod val="75000"/>
                </a:schemeClr>
              </a:solidFill>
            </a:rPr>
            <a:t>15. Устройство новых и реконструкция имеющихся отопительных и вентиляционных систем в производственных и бытовых помещениях, тепловых и воздушных завес, аспирационных и </a:t>
          </a:r>
          <a:r>
            <a:rPr lang="ru-RU" sz="1300" b="0" i="0" baseline="0" dirty="0" err="1" smtClean="0">
              <a:solidFill>
                <a:schemeClr val="accent3">
                  <a:lumMod val="75000"/>
                </a:schemeClr>
              </a:solidFill>
            </a:rPr>
            <a:t>пылегазоулавливающих</a:t>
          </a:r>
          <a:r>
            <a:rPr lang="ru-RU" sz="1300" b="0" i="0" baseline="0" dirty="0" smtClean="0">
              <a:solidFill>
                <a:schemeClr val="accent3">
                  <a:lumMod val="75000"/>
                </a:schemeClr>
              </a:solidFill>
            </a:rPr>
            <a:t> установок, установок кондиционирования воздуха с целью обеспечения нормального теплового режима и микроклимата, чистоты воздушной среды в рабочей и обслуживаемых зонах помещений.</a:t>
          </a:r>
          <a:endParaRPr lang="ru-RU" sz="13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55162B8F-E610-42F7-8D83-7EA93EB39BFD}" type="parTrans" cxnId="{27456A25-C37E-4555-A14F-A0A226809834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59A9C746-F058-48E5-8E49-3C90C4D895DB}" type="sibTrans" cxnId="{27456A25-C37E-4555-A14F-A0A226809834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75AF6D9F-E298-484E-92E7-77D6C9F891C1}" type="pres">
      <dgm:prSet presAssocID="{9046E3AD-4259-4D06-A1D6-4BDF07DCB9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2575C-D8C4-4C30-A8F6-F480083E84F6}" type="pres">
      <dgm:prSet presAssocID="{0250E633-42FC-4C79-9B6C-66806E381931}" presName="boxAndChildren" presStyleCnt="0"/>
      <dgm:spPr/>
    </dgm:pt>
    <dgm:pt modelId="{20D15CD1-E42F-4789-A97F-368AD237058E}" type="pres">
      <dgm:prSet presAssocID="{0250E633-42FC-4C79-9B6C-66806E381931}" presName="parentTextBox" presStyleLbl="node1" presStyleIdx="0" presStyleCnt="5" custScaleY="156067"/>
      <dgm:spPr/>
      <dgm:t>
        <a:bodyPr/>
        <a:lstStyle/>
        <a:p>
          <a:endParaRPr lang="ru-RU"/>
        </a:p>
      </dgm:t>
    </dgm:pt>
    <dgm:pt modelId="{19F6EF06-ACB3-42E5-813A-6E18C5B631A3}" type="pres">
      <dgm:prSet presAssocID="{774D537A-5F7F-43B8-8041-494F5C57D56B}" presName="sp" presStyleCnt="0"/>
      <dgm:spPr/>
    </dgm:pt>
    <dgm:pt modelId="{AD963979-B535-4AD1-9DA7-362E236763DB}" type="pres">
      <dgm:prSet presAssocID="{14ADECCB-4CA9-49CB-A312-7987B1E294FD}" presName="arrowAndChildren" presStyleCnt="0"/>
      <dgm:spPr/>
    </dgm:pt>
    <dgm:pt modelId="{408ACBD6-610E-4743-BDBF-787991CD1260}" type="pres">
      <dgm:prSet presAssocID="{14ADECCB-4CA9-49CB-A312-7987B1E294FD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03D900F9-D513-4B73-A0EA-23D701F084E7}" type="pres">
      <dgm:prSet presAssocID="{B9FC1F97-C503-4E08-80E6-7C0FA35D3B7F}" presName="sp" presStyleCnt="0"/>
      <dgm:spPr/>
    </dgm:pt>
    <dgm:pt modelId="{5DBC394A-92EC-4E88-ACC3-E3F93755AC8E}" type="pres">
      <dgm:prSet presAssocID="{1F13A5A9-F4AB-41B4-8DBE-1FBADEAEEB5F}" presName="arrowAndChildren" presStyleCnt="0"/>
      <dgm:spPr/>
    </dgm:pt>
    <dgm:pt modelId="{E8041E4F-9160-4B1A-B56F-E409DE77CC1C}" type="pres">
      <dgm:prSet presAssocID="{1F13A5A9-F4AB-41B4-8DBE-1FBADEAEEB5F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1A2B95CA-8CB1-455E-AE86-169D68DACA90}" type="pres">
      <dgm:prSet presAssocID="{05452783-4ABB-4310-AFD3-244ACFD54ECD}" presName="sp" presStyleCnt="0"/>
      <dgm:spPr/>
    </dgm:pt>
    <dgm:pt modelId="{D5ADC246-A510-449F-BFBB-53266800E145}" type="pres">
      <dgm:prSet presAssocID="{76F4FB30-0508-492C-B9F9-6DB1A896096A}" presName="arrowAndChildren" presStyleCnt="0"/>
      <dgm:spPr/>
    </dgm:pt>
    <dgm:pt modelId="{B5103D1A-9220-4516-A4CC-8F99F8DCE8CE}" type="pres">
      <dgm:prSet presAssocID="{76F4FB30-0508-492C-B9F9-6DB1A896096A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E85AADAD-8D02-41BA-9BCA-3B6C45D3C601}" type="pres">
      <dgm:prSet presAssocID="{D97A70A3-BA90-4D86-A3E7-7F89EAF1C3B8}" presName="sp" presStyleCnt="0"/>
      <dgm:spPr/>
    </dgm:pt>
    <dgm:pt modelId="{A94E4AAE-31CD-4476-BB0D-7BDA91EFDA48}" type="pres">
      <dgm:prSet presAssocID="{74F1E685-8914-414B-92FB-DEB034F98F51}" presName="arrowAndChildren" presStyleCnt="0"/>
      <dgm:spPr/>
    </dgm:pt>
    <dgm:pt modelId="{E6C7FEF6-5C36-4B6B-A05A-38EAFF7F180E}" type="pres">
      <dgm:prSet presAssocID="{74F1E685-8914-414B-92FB-DEB034F98F51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19250EA9-8D8C-4503-B423-C03650B5E2A2}" srcId="{9046E3AD-4259-4D06-A1D6-4BDF07DCB9AE}" destId="{1F13A5A9-F4AB-41B4-8DBE-1FBADEAEEB5F}" srcOrd="2" destOrd="0" parTransId="{EF9F077A-429B-4F65-A738-D3E784C65FAF}" sibTransId="{B9FC1F97-C503-4E08-80E6-7C0FA35D3B7F}"/>
    <dgm:cxn modelId="{27456A25-C37E-4555-A14F-A0A226809834}" srcId="{9046E3AD-4259-4D06-A1D6-4BDF07DCB9AE}" destId="{0250E633-42FC-4C79-9B6C-66806E381931}" srcOrd="4" destOrd="0" parTransId="{55162B8F-E610-42F7-8D83-7EA93EB39BFD}" sibTransId="{59A9C746-F058-48E5-8E49-3C90C4D895DB}"/>
    <dgm:cxn modelId="{AA50A5B4-F40A-4AA4-AEEB-2B7B7F0EBF03}" type="presOf" srcId="{76F4FB30-0508-492C-B9F9-6DB1A896096A}" destId="{B5103D1A-9220-4516-A4CC-8F99F8DCE8CE}" srcOrd="0" destOrd="0" presId="urn:microsoft.com/office/officeart/2005/8/layout/process4"/>
    <dgm:cxn modelId="{E258360E-5267-496D-9AE6-C8C49EF12237}" type="presOf" srcId="{1F13A5A9-F4AB-41B4-8DBE-1FBADEAEEB5F}" destId="{E8041E4F-9160-4B1A-B56F-E409DE77CC1C}" srcOrd="0" destOrd="0" presId="urn:microsoft.com/office/officeart/2005/8/layout/process4"/>
    <dgm:cxn modelId="{767F2243-D193-4775-A9E3-FAC681F48A61}" srcId="{9046E3AD-4259-4D06-A1D6-4BDF07DCB9AE}" destId="{14ADECCB-4CA9-49CB-A312-7987B1E294FD}" srcOrd="3" destOrd="0" parTransId="{982B6D2A-1DBD-43E5-9429-73B442BE857B}" sibTransId="{774D537A-5F7F-43B8-8041-494F5C57D56B}"/>
    <dgm:cxn modelId="{11EA52AA-CEB1-4140-A4E0-58A8A04D41B4}" type="presOf" srcId="{0250E633-42FC-4C79-9B6C-66806E381931}" destId="{20D15CD1-E42F-4789-A97F-368AD237058E}" srcOrd="0" destOrd="0" presId="urn:microsoft.com/office/officeart/2005/8/layout/process4"/>
    <dgm:cxn modelId="{FED0FCBE-8A12-42BB-8C7C-C32E8C335670}" srcId="{9046E3AD-4259-4D06-A1D6-4BDF07DCB9AE}" destId="{74F1E685-8914-414B-92FB-DEB034F98F51}" srcOrd="0" destOrd="0" parTransId="{79B3CBB2-39FC-4CFF-8CE7-86C5D67A6F7A}" sibTransId="{D97A70A3-BA90-4D86-A3E7-7F89EAF1C3B8}"/>
    <dgm:cxn modelId="{29DF9B60-520D-4FC0-9160-DC17C2214CBF}" type="presOf" srcId="{74F1E685-8914-414B-92FB-DEB034F98F51}" destId="{E6C7FEF6-5C36-4B6B-A05A-38EAFF7F180E}" srcOrd="0" destOrd="0" presId="urn:microsoft.com/office/officeart/2005/8/layout/process4"/>
    <dgm:cxn modelId="{501FD0DE-2418-4F0A-8FDA-CF9E31389D61}" type="presOf" srcId="{14ADECCB-4CA9-49CB-A312-7987B1E294FD}" destId="{408ACBD6-610E-4743-BDBF-787991CD1260}" srcOrd="0" destOrd="0" presId="urn:microsoft.com/office/officeart/2005/8/layout/process4"/>
    <dgm:cxn modelId="{1E14A1CA-9164-4F5F-B51A-702AE88A9DCF}" type="presOf" srcId="{9046E3AD-4259-4D06-A1D6-4BDF07DCB9AE}" destId="{75AF6D9F-E298-484E-92E7-77D6C9F891C1}" srcOrd="0" destOrd="0" presId="urn:microsoft.com/office/officeart/2005/8/layout/process4"/>
    <dgm:cxn modelId="{AF298A0B-80CA-40B8-8214-7ABF74A20378}" srcId="{9046E3AD-4259-4D06-A1D6-4BDF07DCB9AE}" destId="{76F4FB30-0508-492C-B9F9-6DB1A896096A}" srcOrd="1" destOrd="0" parTransId="{8520C6AE-8A02-4A51-9006-EB2DC422F9FF}" sibTransId="{05452783-4ABB-4310-AFD3-244ACFD54ECD}"/>
    <dgm:cxn modelId="{9E65E337-903B-4D62-AE3B-DFD64F0D7007}" type="presParOf" srcId="{75AF6D9F-E298-484E-92E7-77D6C9F891C1}" destId="{7B52575C-D8C4-4C30-A8F6-F480083E84F6}" srcOrd="0" destOrd="0" presId="urn:microsoft.com/office/officeart/2005/8/layout/process4"/>
    <dgm:cxn modelId="{521FB1E4-72BC-4F9E-B6C1-7AACBE7656E7}" type="presParOf" srcId="{7B52575C-D8C4-4C30-A8F6-F480083E84F6}" destId="{20D15CD1-E42F-4789-A97F-368AD237058E}" srcOrd="0" destOrd="0" presId="urn:microsoft.com/office/officeart/2005/8/layout/process4"/>
    <dgm:cxn modelId="{FB16F94C-D810-4423-B991-48B3819191BD}" type="presParOf" srcId="{75AF6D9F-E298-484E-92E7-77D6C9F891C1}" destId="{19F6EF06-ACB3-42E5-813A-6E18C5B631A3}" srcOrd="1" destOrd="0" presId="urn:microsoft.com/office/officeart/2005/8/layout/process4"/>
    <dgm:cxn modelId="{AA91E4EA-9B7C-43A8-8538-AD8963ADA356}" type="presParOf" srcId="{75AF6D9F-E298-484E-92E7-77D6C9F891C1}" destId="{AD963979-B535-4AD1-9DA7-362E236763DB}" srcOrd="2" destOrd="0" presId="urn:microsoft.com/office/officeart/2005/8/layout/process4"/>
    <dgm:cxn modelId="{8C9C36C9-103E-4EE3-A7F0-6ABAFC860001}" type="presParOf" srcId="{AD963979-B535-4AD1-9DA7-362E236763DB}" destId="{408ACBD6-610E-4743-BDBF-787991CD1260}" srcOrd="0" destOrd="0" presId="urn:microsoft.com/office/officeart/2005/8/layout/process4"/>
    <dgm:cxn modelId="{A7CF9F8D-354B-4D80-91DA-FEFA4DE4D74F}" type="presParOf" srcId="{75AF6D9F-E298-484E-92E7-77D6C9F891C1}" destId="{03D900F9-D513-4B73-A0EA-23D701F084E7}" srcOrd="3" destOrd="0" presId="urn:microsoft.com/office/officeart/2005/8/layout/process4"/>
    <dgm:cxn modelId="{A33E5C09-58C0-4F7D-9268-54CCBA9F1EBB}" type="presParOf" srcId="{75AF6D9F-E298-484E-92E7-77D6C9F891C1}" destId="{5DBC394A-92EC-4E88-ACC3-E3F93755AC8E}" srcOrd="4" destOrd="0" presId="urn:microsoft.com/office/officeart/2005/8/layout/process4"/>
    <dgm:cxn modelId="{91760DFB-C3E5-4A3F-AFCC-96963702061A}" type="presParOf" srcId="{5DBC394A-92EC-4E88-ACC3-E3F93755AC8E}" destId="{E8041E4F-9160-4B1A-B56F-E409DE77CC1C}" srcOrd="0" destOrd="0" presId="urn:microsoft.com/office/officeart/2005/8/layout/process4"/>
    <dgm:cxn modelId="{DB0DAD56-6340-4F5A-839B-9EDBAE53A2BB}" type="presParOf" srcId="{75AF6D9F-E298-484E-92E7-77D6C9F891C1}" destId="{1A2B95CA-8CB1-455E-AE86-169D68DACA90}" srcOrd="5" destOrd="0" presId="urn:microsoft.com/office/officeart/2005/8/layout/process4"/>
    <dgm:cxn modelId="{51DE4A75-EFA4-43E1-B5AF-801C8898ACDE}" type="presParOf" srcId="{75AF6D9F-E298-484E-92E7-77D6C9F891C1}" destId="{D5ADC246-A510-449F-BFBB-53266800E145}" srcOrd="6" destOrd="0" presId="urn:microsoft.com/office/officeart/2005/8/layout/process4"/>
    <dgm:cxn modelId="{6F79E4C2-5138-47B9-ACF3-4252BEF63A90}" type="presParOf" srcId="{D5ADC246-A510-449F-BFBB-53266800E145}" destId="{B5103D1A-9220-4516-A4CC-8F99F8DCE8CE}" srcOrd="0" destOrd="0" presId="urn:microsoft.com/office/officeart/2005/8/layout/process4"/>
    <dgm:cxn modelId="{5248D6FB-6011-4A55-80F0-63E625C30848}" type="presParOf" srcId="{75AF6D9F-E298-484E-92E7-77D6C9F891C1}" destId="{E85AADAD-8D02-41BA-9BCA-3B6C45D3C601}" srcOrd="7" destOrd="0" presId="urn:microsoft.com/office/officeart/2005/8/layout/process4"/>
    <dgm:cxn modelId="{62F865A3-F86C-423D-9674-2CDE94AAEDE4}" type="presParOf" srcId="{75AF6D9F-E298-484E-92E7-77D6C9F891C1}" destId="{A94E4AAE-31CD-4476-BB0D-7BDA91EFDA48}" srcOrd="8" destOrd="0" presId="urn:microsoft.com/office/officeart/2005/8/layout/process4"/>
    <dgm:cxn modelId="{E91A4649-F2EA-4BF6-9B4F-3EE24B717328}" type="presParOf" srcId="{A94E4AAE-31CD-4476-BB0D-7BDA91EFDA48}" destId="{E6C7FEF6-5C36-4B6B-A05A-38EAFF7F180E}" srcOrd="0" destOrd="0" presId="urn:microsoft.com/office/officeart/2005/8/layout/process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C839BC-432B-4085-811F-6B795AFF11F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9766F8-F8F7-4823-85DA-2AB9A6B3C667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16. Приведение уровней естественного и искусственного освещения на рабочих местах, в бытовых помещениях, местах прохода работников в соответствии с действующими нормами.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95BB6D40-2156-4074-B20A-70694E4106DC}" type="parTrans" cxnId="{EFA53E69-FEAA-4C5B-BF79-403FE5D05B6D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E13384D8-3CD0-457A-BC59-C240F3F3E557}" type="sibTrans" cxnId="{EFA53E69-FEAA-4C5B-BF79-403FE5D05B6D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0B7C0713-3AAA-4568-A0BD-D0F4C0E7A33A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17. Устройство новых и (или) реконструкция имеющихся мест организованного отдыха, помещений и комнат релаксации, психологической разгрузки, мест обогрева работников, а также укрытий от солнечных лучей и атмосферных осадков при работах на открытом воздухе; расширение, реконструкция и оснащение санитарно-бытовых помещений.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63859A20-1CB4-4889-8381-6390313CE35A}" type="parTrans" cxnId="{921EEBA7-B5F6-4F9A-9084-9A18216D5681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C3D37AB0-9EE6-4292-B6C4-C37ACE78CAE4}" type="sibTrans" cxnId="{921EEBA7-B5F6-4F9A-9084-9A18216D5681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662A4B0E-4FE7-4234-9E6A-CFC1A36B7B95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18. Приобретение и монтаж установок (автоматов) для обеспечения работников питьевой водой.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EA2FD469-1ACA-4B2A-B014-49CA23971D8D}" type="parTrans" cxnId="{F672B46E-5961-45F0-9C48-D2C292FBDD58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8506C4CA-E572-42F1-A3D9-6F6615CAC37C}" type="sibTrans" cxnId="{F672B46E-5961-45F0-9C48-D2C292FBDD58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A44ACFE4-DD52-47F0-B3EE-468CAFBFB695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19. Обеспечение в установленном </a:t>
          </a:r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rId1"/>
            </a:rPr>
            <a:t>порядке</a:t>
          </a:r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 работников, занятых на работах с вредными или опасными условиями труда, а также на работах, производимых в особых температурных и климатических условиях или связанных с загрязнением, специальной одеждой, специальной обувью и другими средствами индивидуальной защиты, смывающими и обезвреживающими средствами.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9BCCEF05-A17B-436C-879D-CBAEB4354031}" type="parTrans" cxnId="{C517D4A6-0C01-44E5-84A0-E728CAE46D10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8A6A674F-BC0E-4898-BBF4-7EA6456AC5FE}" type="sibTrans" cxnId="{C517D4A6-0C01-44E5-84A0-E728CAE46D10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89FEE65D-A7C6-40DA-83B6-5B873D3E5795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20. Обеспечение хранения средств индивидуальной защиты (далее - СИЗ), а также ухода за ними (своевременная химчистка, стирка, дегазация, дезактивация, дезинфекция, обезвреживание, </a:t>
          </a:r>
          <a:r>
            <a:rPr lang="ru-RU" sz="1400" b="0" i="0" baseline="0" dirty="0" err="1" smtClean="0">
              <a:solidFill>
                <a:schemeClr val="accent3">
                  <a:lumMod val="75000"/>
                </a:schemeClr>
              </a:solidFill>
            </a:rPr>
            <a:t>обеспыливание</a:t>
          </a:r>
          <a:r>
            <a:rPr lang="ru-RU" sz="1400" b="0" i="0" baseline="0" dirty="0" smtClean="0">
              <a:solidFill>
                <a:schemeClr val="accent3">
                  <a:lumMod val="75000"/>
                </a:schemeClr>
              </a:solidFill>
            </a:rPr>
            <a:t>, сушка), проведение ремонта и замена СИЗ.</a:t>
          </a:r>
          <a:endParaRPr lang="ru-RU" sz="14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888E9461-8C3B-4C0D-8BED-F89A16479178}" type="parTrans" cxnId="{45B0DAC9-7BB9-4D3C-B55A-6E23F1126E99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621E3384-41C9-410F-88D8-150730F50510}" type="sibTrans" cxnId="{45B0DAC9-7BB9-4D3C-B55A-6E23F1126E99}">
      <dgm:prSet/>
      <dgm:spPr/>
      <dgm:t>
        <a:bodyPr/>
        <a:lstStyle/>
        <a:p>
          <a:endParaRPr lang="ru-RU" sz="1400">
            <a:solidFill>
              <a:schemeClr val="accent3">
                <a:lumMod val="75000"/>
              </a:schemeClr>
            </a:solidFill>
          </a:endParaRPr>
        </a:p>
      </dgm:t>
    </dgm:pt>
    <dgm:pt modelId="{69BEBEA4-FA0C-478C-B721-F66EBED618AF}" type="pres">
      <dgm:prSet presAssocID="{44C839BC-432B-4085-811F-6B795AFF11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F43907-EFE4-4360-A116-C1AA2E7927D6}" type="pres">
      <dgm:prSet presAssocID="{89FEE65D-A7C6-40DA-83B6-5B873D3E5795}" presName="boxAndChildren" presStyleCnt="0"/>
      <dgm:spPr/>
    </dgm:pt>
    <dgm:pt modelId="{6DBD450D-1624-4EA1-B946-277EECA959DF}" type="pres">
      <dgm:prSet presAssocID="{89FEE65D-A7C6-40DA-83B6-5B873D3E5795}" presName="parentTextBox" presStyleLbl="node1" presStyleIdx="0" presStyleCnt="5"/>
      <dgm:spPr/>
      <dgm:t>
        <a:bodyPr/>
        <a:lstStyle/>
        <a:p>
          <a:endParaRPr lang="ru-RU"/>
        </a:p>
      </dgm:t>
    </dgm:pt>
    <dgm:pt modelId="{AFD801D5-877C-4522-A520-66294E1C4406}" type="pres">
      <dgm:prSet presAssocID="{8A6A674F-BC0E-4898-BBF4-7EA6456AC5FE}" presName="sp" presStyleCnt="0"/>
      <dgm:spPr/>
    </dgm:pt>
    <dgm:pt modelId="{1F2326F0-02C7-466C-97BA-25D9875E1FED}" type="pres">
      <dgm:prSet presAssocID="{A44ACFE4-DD52-47F0-B3EE-468CAFBFB695}" presName="arrowAndChildren" presStyleCnt="0"/>
      <dgm:spPr/>
    </dgm:pt>
    <dgm:pt modelId="{B9CBDA47-4C2A-42F7-BBD6-061C086A3724}" type="pres">
      <dgm:prSet presAssocID="{A44ACFE4-DD52-47F0-B3EE-468CAFBFB695}" presName="parentTextArrow" presStyleLbl="node1" presStyleIdx="1" presStyleCnt="5" custScaleY="129899"/>
      <dgm:spPr/>
      <dgm:t>
        <a:bodyPr/>
        <a:lstStyle/>
        <a:p>
          <a:endParaRPr lang="ru-RU"/>
        </a:p>
      </dgm:t>
    </dgm:pt>
    <dgm:pt modelId="{7D1C92C4-51AB-491A-9563-02F791189A79}" type="pres">
      <dgm:prSet presAssocID="{8506C4CA-E572-42F1-A3D9-6F6615CAC37C}" presName="sp" presStyleCnt="0"/>
      <dgm:spPr/>
    </dgm:pt>
    <dgm:pt modelId="{1D94C114-3C25-422D-9543-B53D84BC147C}" type="pres">
      <dgm:prSet presAssocID="{662A4B0E-4FE7-4234-9E6A-CFC1A36B7B95}" presName="arrowAndChildren" presStyleCnt="0"/>
      <dgm:spPr/>
    </dgm:pt>
    <dgm:pt modelId="{D447FCC8-AC91-4B7C-A30B-BF86BE70272F}" type="pres">
      <dgm:prSet presAssocID="{662A4B0E-4FE7-4234-9E6A-CFC1A36B7B95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F7F55CA4-09E3-4374-A42A-87750EAC9DF5}" type="pres">
      <dgm:prSet presAssocID="{C3D37AB0-9EE6-4292-B6C4-C37ACE78CAE4}" presName="sp" presStyleCnt="0"/>
      <dgm:spPr/>
    </dgm:pt>
    <dgm:pt modelId="{4619D31A-7D45-42C1-8982-C70DE2E0A48F}" type="pres">
      <dgm:prSet presAssocID="{0B7C0713-3AAA-4568-A0BD-D0F4C0E7A33A}" presName="arrowAndChildren" presStyleCnt="0"/>
      <dgm:spPr/>
    </dgm:pt>
    <dgm:pt modelId="{D8AE8D78-BECE-4854-9113-4EEC25F86C21}" type="pres">
      <dgm:prSet presAssocID="{0B7C0713-3AAA-4568-A0BD-D0F4C0E7A33A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4B6A8407-12E5-4877-8F31-96EDB354394E}" type="pres">
      <dgm:prSet presAssocID="{E13384D8-3CD0-457A-BC59-C240F3F3E557}" presName="sp" presStyleCnt="0"/>
      <dgm:spPr/>
    </dgm:pt>
    <dgm:pt modelId="{603897EF-4B0B-421D-A3C1-BBA5DF6F55E9}" type="pres">
      <dgm:prSet presAssocID="{A89766F8-F8F7-4823-85DA-2AB9A6B3C667}" presName="arrowAndChildren" presStyleCnt="0"/>
      <dgm:spPr/>
    </dgm:pt>
    <dgm:pt modelId="{7B69CA59-078B-478F-AF14-4A70ACDA47B9}" type="pres">
      <dgm:prSet presAssocID="{A89766F8-F8F7-4823-85DA-2AB9A6B3C667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658CD63F-E8CC-4854-9C42-B534AAD735F9}" type="presOf" srcId="{89FEE65D-A7C6-40DA-83B6-5B873D3E5795}" destId="{6DBD450D-1624-4EA1-B946-277EECA959DF}" srcOrd="0" destOrd="0" presId="urn:microsoft.com/office/officeart/2005/8/layout/process4"/>
    <dgm:cxn modelId="{45B0DAC9-7BB9-4D3C-B55A-6E23F1126E99}" srcId="{44C839BC-432B-4085-811F-6B795AFF11FA}" destId="{89FEE65D-A7C6-40DA-83B6-5B873D3E5795}" srcOrd="4" destOrd="0" parTransId="{888E9461-8C3B-4C0D-8BED-F89A16479178}" sibTransId="{621E3384-41C9-410F-88D8-150730F50510}"/>
    <dgm:cxn modelId="{921EEBA7-B5F6-4F9A-9084-9A18216D5681}" srcId="{44C839BC-432B-4085-811F-6B795AFF11FA}" destId="{0B7C0713-3AAA-4568-A0BD-D0F4C0E7A33A}" srcOrd="1" destOrd="0" parTransId="{63859A20-1CB4-4889-8381-6390313CE35A}" sibTransId="{C3D37AB0-9EE6-4292-B6C4-C37ACE78CAE4}"/>
    <dgm:cxn modelId="{C517D4A6-0C01-44E5-84A0-E728CAE46D10}" srcId="{44C839BC-432B-4085-811F-6B795AFF11FA}" destId="{A44ACFE4-DD52-47F0-B3EE-468CAFBFB695}" srcOrd="3" destOrd="0" parTransId="{9BCCEF05-A17B-436C-879D-CBAEB4354031}" sibTransId="{8A6A674F-BC0E-4898-BBF4-7EA6456AC5FE}"/>
    <dgm:cxn modelId="{B5A87CB9-1FB9-411C-9BB3-2C015CF235CD}" type="presOf" srcId="{0B7C0713-3AAA-4568-A0BD-D0F4C0E7A33A}" destId="{D8AE8D78-BECE-4854-9113-4EEC25F86C21}" srcOrd="0" destOrd="0" presId="urn:microsoft.com/office/officeart/2005/8/layout/process4"/>
    <dgm:cxn modelId="{DE666B73-B4A7-486A-BF4D-097226EA6884}" type="presOf" srcId="{662A4B0E-4FE7-4234-9E6A-CFC1A36B7B95}" destId="{D447FCC8-AC91-4B7C-A30B-BF86BE70272F}" srcOrd="0" destOrd="0" presId="urn:microsoft.com/office/officeart/2005/8/layout/process4"/>
    <dgm:cxn modelId="{6220F574-8F07-49ED-B8DE-E848F0C63F5F}" type="presOf" srcId="{44C839BC-432B-4085-811F-6B795AFF11FA}" destId="{69BEBEA4-FA0C-478C-B721-F66EBED618AF}" srcOrd="0" destOrd="0" presId="urn:microsoft.com/office/officeart/2005/8/layout/process4"/>
    <dgm:cxn modelId="{2447B994-91ED-4420-BB02-A3A5E4E63D71}" type="presOf" srcId="{A89766F8-F8F7-4823-85DA-2AB9A6B3C667}" destId="{7B69CA59-078B-478F-AF14-4A70ACDA47B9}" srcOrd="0" destOrd="0" presId="urn:microsoft.com/office/officeart/2005/8/layout/process4"/>
    <dgm:cxn modelId="{F672B46E-5961-45F0-9C48-D2C292FBDD58}" srcId="{44C839BC-432B-4085-811F-6B795AFF11FA}" destId="{662A4B0E-4FE7-4234-9E6A-CFC1A36B7B95}" srcOrd="2" destOrd="0" parTransId="{EA2FD469-1ACA-4B2A-B014-49CA23971D8D}" sibTransId="{8506C4CA-E572-42F1-A3D9-6F6615CAC37C}"/>
    <dgm:cxn modelId="{09C0FB1D-AEC2-4BEB-9B1D-AF1E65938851}" type="presOf" srcId="{A44ACFE4-DD52-47F0-B3EE-468CAFBFB695}" destId="{B9CBDA47-4C2A-42F7-BBD6-061C086A3724}" srcOrd="0" destOrd="0" presId="urn:microsoft.com/office/officeart/2005/8/layout/process4"/>
    <dgm:cxn modelId="{EFA53E69-FEAA-4C5B-BF79-403FE5D05B6D}" srcId="{44C839BC-432B-4085-811F-6B795AFF11FA}" destId="{A89766F8-F8F7-4823-85DA-2AB9A6B3C667}" srcOrd="0" destOrd="0" parTransId="{95BB6D40-2156-4074-B20A-70694E4106DC}" sibTransId="{E13384D8-3CD0-457A-BC59-C240F3F3E557}"/>
    <dgm:cxn modelId="{A0D27E6B-7E0A-461B-9BAF-23268EDB46CF}" type="presParOf" srcId="{69BEBEA4-FA0C-478C-B721-F66EBED618AF}" destId="{E7F43907-EFE4-4360-A116-C1AA2E7927D6}" srcOrd="0" destOrd="0" presId="urn:microsoft.com/office/officeart/2005/8/layout/process4"/>
    <dgm:cxn modelId="{AB49931F-BBB1-4BF9-A62B-3DF48A084FE8}" type="presParOf" srcId="{E7F43907-EFE4-4360-A116-C1AA2E7927D6}" destId="{6DBD450D-1624-4EA1-B946-277EECA959DF}" srcOrd="0" destOrd="0" presId="urn:microsoft.com/office/officeart/2005/8/layout/process4"/>
    <dgm:cxn modelId="{E6488500-0C60-479B-B682-9084F9349EC0}" type="presParOf" srcId="{69BEBEA4-FA0C-478C-B721-F66EBED618AF}" destId="{AFD801D5-877C-4522-A520-66294E1C4406}" srcOrd="1" destOrd="0" presId="urn:microsoft.com/office/officeart/2005/8/layout/process4"/>
    <dgm:cxn modelId="{744C7EC9-D7E9-4A19-9E31-9B589C7D6684}" type="presParOf" srcId="{69BEBEA4-FA0C-478C-B721-F66EBED618AF}" destId="{1F2326F0-02C7-466C-97BA-25D9875E1FED}" srcOrd="2" destOrd="0" presId="urn:microsoft.com/office/officeart/2005/8/layout/process4"/>
    <dgm:cxn modelId="{36EAE8B7-F6FF-4C1F-8A70-869EEE04D350}" type="presParOf" srcId="{1F2326F0-02C7-466C-97BA-25D9875E1FED}" destId="{B9CBDA47-4C2A-42F7-BBD6-061C086A3724}" srcOrd="0" destOrd="0" presId="urn:microsoft.com/office/officeart/2005/8/layout/process4"/>
    <dgm:cxn modelId="{5A833B82-30BE-4EA9-9EB9-24CE0529AB89}" type="presParOf" srcId="{69BEBEA4-FA0C-478C-B721-F66EBED618AF}" destId="{7D1C92C4-51AB-491A-9563-02F791189A79}" srcOrd="3" destOrd="0" presId="urn:microsoft.com/office/officeart/2005/8/layout/process4"/>
    <dgm:cxn modelId="{66C4283E-2461-4878-8327-9DA730638EAA}" type="presParOf" srcId="{69BEBEA4-FA0C-478C-B721-F66EBED618AF}" destId="{1D94C114-3C25-422D-9543-B53D84BC147C}" srcOrd="4" destOrd="0" presId="urn:microsoft.com/office/officeart/2005/8/layout/process4"/>
    <dgm:cxn modelId="{0B8500F1-34C8-4A1D-8628-2648612CE3D2}" type="presParOf" srcId="{1D94C114-3C25-422D-9543-B53D84BC147C}" destId="{D447FCC8-AC91-4B7C-A30B-BF86BE70272F}" srcOrd="0" destOrd="0" presId="urn:microsoft.com/office/officeart/2005/8/layout/process4"/>
    <dgm:cxn modelId="{9C22BAAB-28D1-4918-8A88-D90222B33F00}" type="presParOf" srcId="{69BEBEA4-FA0C-478C-B721-F66EBED618AF}" destId="{F7F55CA4-09E3-4374-A42A-87750EAC9DF5}" srcOrd="5" destOrd="0" presId="urn:microsoft.com/office/officeart/2005/8/layout/process4"/>
    <dgm:cxn modelId="{B12EBB12-8109-4E7E-BBF6-D67CF6ECCA69}" type="presParOf" srcId="{69BEBEA4-FA0C-478C-B721-F66EBED618AF}" destId="{4619D31A-7D45-42C1-8982-C70DE2E0A48F}" srcOrd="6" destOrd="0" presId="urn:microsoft.com/office/officeart/2005/8/layout/process4"/>
    <dgm:cxn modelId="{D5867F04-2A00-40F6-8E88-C916B0A45CC6}" type="presParOf" srcId="{4619D31A-7D45-42C1-8982-C70DE2E0A48F}" destId="{D8AE8D78-BECE-4854-9113-4EEC25F86C21}" srcOrd="0" destOrd="0" presId="urn:microsoft.com/office/officeart/2005/8/layout/process4"/>
    <dgm:cxn modelId="{42667C34-C2EF-4AFF-8A0A-C821BA1DB45F}" type="presParOf" srcId="{69BEBEA4-FA0C-478C-B721-F66EBED618AF}" destId="{4B6A8407-12E5-4877-8F31-96EDB354394E}" srcOrd="7" destOrd="0" presId="urn:microsoft.com/office/officeart/2005/8/layout/process4"/>
    <dgm:cxn modelId="{157F0E36-9901-4679-8F4A-0E007ECB809B}" type="presParOf" srcId="{69BEBEA4-FA0C-478C-B721-F66EBED618AF}" destId="{603897EF-4B0B-421D-A3C1-BBA5DF6F55E9}" srcOrd="8" destOrd="0" presId="urn:microsoft.com/office/officeart/2005/8/layout/process4"/>
    <dgm:cxn modelId="{20961F9E-5ED9-438F-8742-97243D9049AE}" type="presParOf" srcId="{603897EF-4B0B-421D-A3C1-BBA5DF6F55E9}" destId="{7B69CA59-078B-478F-AF14-4A70ACDA47B9}" srcOrd="0" destOrd="0" presId="urn:microsoft.com/office/officeart/2005/8/layout/process4"/>
  </dgm:cxnLst>
  <dgm:bg>
    <a:solidFill>
      <a:schemeClr val="bg1"/>
    </a:solidFill>
  </dgm:bg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6D2CC5A-C1BF-4C84-A0AA-5D47D6522C6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6DB427-33F8-4549-9092-92D9E50CD6A7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algn="just" rtl="0"/>
          <a:r>
            <a:rPr lang="ru-RU" sz="1300" b="0" i="0" baseline="0" dirty="0" smtClean="0">
              <a:solidFill>
                <a:schemeClr val="accent3">
                  <a:lumMod val="75000"/>
                </a:schemeClr>
              </a:solidFill>
            </a:rPr>
            <a:t>21. Приобретение стендов, тренажеров, наглядных материалов, научно-технической литературы для проведения инструктажей по охране труда, обучения безопасным приемам и методам выполнения работ, оснащение кабинетов (учебных классов) по охране труда компьютерами, теле-, видео-, аудиоаппаратурой, лицензионными обучающими и тестирующими программами, проведение выставок, конкурсов и смотров по охране труда.</a:t>
          </a:r>
          <a:endParaRPr lang="ru-RU" sz="13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F67E7AD5-8A40-476A-A7C6-E67AFB7D5CF7}" type="parTrans" cxnId="{E9BC97B5-F8AF-4570-9ED8-B3CABBCB5427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2A63D3EF-1E2A-4ED0-A71F-FDBDC23808AC}" type="sibTrans" cxnId="{E9BC97B5-F8AF-4570-9ED8-B3CABBCB5427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585BFF05-12E2-4013-B51B-2B956728F07A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l" rtl="0"/>
          <a:r>
            <a:rPr lang="ru-RU" sz="1300" b="0" i="0" baseline="0" dirty="0" smtClean="0">
              <a:solidFill>
                <a:schemeClr val="accent3">
                  <a:lumMod val="75000"/>
                </a:schemeClr>
              </a:solidFill>
            </a:rPr>
            <a:t>22. Организация в установленном порядке обучения, инструктажа, проверки знаний по охране труда работников.</a:t>
          </a:r>
          <a:endParaRPr lang="ru-RU" sz="13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C89F14DD-BB9F-4DE8-B701-E7EACE1B60CE}" type="parTrans" cxnId="{E746C1B1-00C3-40F0-83E6-B9AEAD02A9E6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22BB9C20-1D5A-4E9D-9548-0972800EDDB4}" type="sibTrans" cxnId="{E746C1B1-00C3-40F0-83E6-B9AEAD02A9E6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9DE6B501-52E2-48F7-A5DB-AB3CFDED0460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l" rtl="0"/>
          <a:r>
            <a:rPr lang="ru-RU" sz="1300" b="0" i="0" baseline="0" dirty="0" smtClean="0">
              <a:solidFill>
                <a:schemeClr val="accent3">
                  <a:lumMod val="75000"/>
                </a:schemeClr>
              </a:solidFill>
            </a:rPr>
            <a:t>23. Организация обучения работников оказанию первой помощи пострадавшим на производстве.</a:t>
          </a:r>
          <a:endParaRPr lang="ru-RU" sz="13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5C2EC30D-4C5C-4887-BDF8-571A0F55F8BA}" type="parTrans" cxnId="{DFFEAA88-A7FC-4606-B87C-72E7DA7FA79F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1D4F6025-5887-4AA7-8B38-4323498BDF22}" type="sibTrans" cxnId="{DFFEAA88-A7FC-4606-B87C-72E7DA7FA79F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E214CE8F-F0AA-4D1D-97D3-F6AE63865141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l" rtl="0"/>
          <a:r>
            <a:rPr lang="ru-RU" sz="1300" b="0" i="0" baseline="0" dirty="0" smtClean="0">
              <a:solidFill>
                <a:schemeClr val="accent3">
                  <a:lumMod val="75000"/>
                </a:schemeClr>
              </a:solidFill>
            </a:rPr>
            <a:t>24. Обучение лиц, ответственных за эксплуатацию опасных производственных объектов.</a:t>
          </a:r>
          <a:endParaRPr lang="ru-RU" sz="13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D99ECC4F-C76C-48A3-AC54-49A6761F87EE}" type="parTrans" cxnId="{B5402B66-F299-48B4-83F0-DF20F4046851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028BC4BD-C825-42E0-A49A-EF21446D5383}" type="sibTrans" cxnId="{B5402B66-F299-48B4-83F0-DF20F4046851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66B4A6BB-E150-4B31-888C-AC4ADCF24A68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l" rtl="0"/>
          <a:r>
            <a:rPr lang="ru-RU" sz="1300" b="0" i="0" baseline="0" dirty="0" smtClean="0">
              <a:solidFill>
                <a:schemeClr val="accent3">
                  <a:lumMod val="75000"/>
                </a:schemeClr>
              </a:solidFill>
            </a:rPr>
            <a:t>25. Проведение в установленном порядке &lt;*&gt; обязательных предварительных и периодических медицинских осмотров (обследований).</a:t>
          </a:r>
          <a:endParaRPr lang="ru-RU" sz="1300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70ED0EF0-B9AE-44A0-BDBB-C657079F34BE}" type="parTrans" cxnId="{7CF29B62-833C-4998-990C-203A3A082228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BCF9CF22-7813-4673-9AC4-D9D41F745E14}" type="sibTrans" cxnId="{7CF29B62-833C-4998-990C-203A3A082228}">
      <dgm:prSet/>
      <dgm:spPr/>
      <dgm:t>
        <a:bodyPr/>
        <a:lstStyle/>
        <a:p>
          <a:endParaRPr lang="ru-RU" sz="1300">
            <a:solidFill>
              <a:schemeClr val="accent3">
                <a:lumMod val="75000"/>
              </a:schemeClr>
            </a:solidFill>
          </a:endParaRPr>
        </a:p>
      </dgm:t>
    </dgm:pt>
    <dgm:pt modelId="{EA3C83F2-2DD8-4F07-8F84-775FE253F863}" type="pres">
      <dgm:prSet presAssocID="{76D2CC5A-C1BF-4C84-A0AA-5D47D6522C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C3406-28F7-4EAA-8526-31E28322300F}" type="pres">
      <dgm:prSet presAssocID="{66B4A6BB-E150-4B31-888C-AC4ADCF24A68}" presName="boxAndChildren" presStyleCnt="0"/>
      <dgm:spPr/>
    </dgm:pt>
    <dgm:pt modelId="{E7F94D27-7EA7-4FB2-A424-FD08860A44AF}" type="pres">
      <dgm:prSet presAssocID="{66B4A6BB-E150-4B31-888C-AC4ADCF24A68}" presName="parentTextBox" presStyleLbl="node1" presStyleIdx="0" presStyleCnt="5"/>
      <dgm:spPr/>
      <dgm:t>
        <a:bodyPr/>
        <a:lstStyle/>
        <a:p>
          <a:endParaRPr lang="ru-RU"/>
        </a:p>
      </dgm:t>
    </dgm:pt>
    <dgm:pt modelId="{77EDFE30-588A-4CCA-B10D-D8988D48D0EC}" type="pres">
      <dgm:prSet presAssocID="{028BC4BD-C825-42E0-A49A-EF21446D5383}" presName="sp" presStyleCnt="0"/>
      <dgm:spPr/>
    </dgm:pt>
    <dgm:pt modelId="{F23CA699-7E1C-427F-B397-E1F0517C96F3}" type="pres">
      <dgm:prSet presAssocID="{E214CE8F-F0AA-4D1D-97D3-F6AE63865141}" presName="arrowAndChildren" presStyleCnt="0"/>
      <dgm:spPr/>
    </dgm:pt>
    <dgm:pt modelId="{7501D53C-A7C8-4D70-89F0-D3BEE6CC6993}" type="pres">
      <dgm:prSet presAssocID="{E214CE8F-F0AA-4D1D-97D3-F6AE63865141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419B7A7D-1982-41A8-ADFD-285F516196E0}" type="pres">
      <dgm:prSet presAssocID="{1D4F6025-5887-4AA7-8B38-4323498BDF22}" presName="sp" presStyleCnt="0"/>
      <dgm:spPr/>
    </dgm:pt>
    <dgm:pt modelId="{7D5A8539-1F32-47E5-9CB3-A2C5B74B3093}" type="pres">
      <dgm:prSet presAssocID="{9DE6B501-52E2-48F7-A5DB-AB3CFDED0460}" presName="arrowAndChildren" presStyleCnt="0"/>
      <dgm:spPr/>
    </dgm:pt>
    <dgm:pt modelId="{76783B11-0BB1-4B9B-98A2-D76FB6A904DA}" type="pres">
      <dgm:prSet presAssocID="{9DE6B501-52E2-48F7-A5DB-AB3CFDED0460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F26968B1-6124-48C9-8166-095A523CE888}" type="pres">
      <dgm:prSet presAssocID="{22BB9C20-1D5A-4E9D-9548-0972800EDDB4}" presName="sp" presStyleCnt="0"/>
      <dgm:spPr/>
    </dgm:pt>
    <dgm:pt modelId="{5415CA66-208C-4DAD-AE64-7C4D6A5CB4C8}" type="pres">
      <dgm:prSet presAssocID="{585BFF05-12E2-4013-B51B-2B956728F07A}" presName="arrowAndChildren" presStyleCnt="0"/>
      <dgm:spPr/>
    </dgm:pt>
    <dgm:pt modelId="{F728B219-4F5F-4D40-9C89-C794294B293A}" type="pres">
      <dgm:prSet presAssocID="{585BFF05-12E2-4013-B51B-2B956728F07A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34F7B691-F967-47A6-B54C-1E2EA6E92A7C}" type="pres">
      <dgm:prSet presAssocID="{2A63D3EF-1E2A-4ED0-A71F-FDBDC23808AC}" presName="sp" presStyleCnt="0"/>
      <dgm:spPr/>
    </dgm:pt>
    <dgm:pt modelId="{418F0EF0-D490-47C8-9313-14B8D7CF5AB7}" type="pres">
      <dgm:prSet presAssocID="{B76DB427-33F8-4549-9092-92D9E50CD6A7}" presName="arrowAndChildren" presStyleCnt="0"/>
      <dgm:spPr/>
    </dgm:pt>
    <dgm:pt modelId="{DDB91CDC-1793-48EF-B25E-A4690A4ADBAF}" type="pres">
      <dgm:prSet presAssocID="{B76DB427-33F8-4549-9092-92D9E50CD6A7}" presName="parentTextArrow" presStyleLbl="node1" presStyleIdx="4" presStyleCnt="5" custScaleY="137597"/>
      <dgm:spPr/>
      <dgm:t>
        <a:bodyPr/>
        <a:lstStyle/>
        <a:p>
          <a:endParaRPr lang="ru-RU"/>
        </a:p>
      </dgm:t>
    </dgm:pt>
  </dgm:ptLst>
  <dgm:cxnLst>
    <dgm:cxn modelId="{89115D3C-C3D2-4CAB-924E-388333A9E14A}" type="presOf" srcId="{76D2CC5A-C1BF-4C84-A0AA-5D47D6522C6F}" destId="{EA3C83F2-2DD8-4F07-8F84-775FE253F863}" srcOrd="0" destOrd="0" presId="urn:microsoft.com/office/officeart/2005/8/layout/process4"/>
    <dgm:cxn modelId="{CE1E7767-2269-4E11-B631-DAA7646F0EE6}" type="presOf" srcId="{585BFF05-12E2-4013-B51B-2B956728F07A}" destId="{F728B219-4F5F-4D40-9C89-C794294B293A}" srcOrd="0" destOrd="0" presId="urn:microsoft.com/office/officeart/2005/8/layout/process4"/>
    <dgm:cxn modelId="{E746C1B1-00C3-40F0-83E6-B9AEAD02A9E6}" srcId="{76D2CC5A-C1BF-4C84-A0AA-5D47D6522C6F}" destId="{585BFF05-12E2-4013-B51B-2B956728F07A}" srcOrd="1" destOrd="0" parTransId="{C89F14DD-BB9F-4DE8-B701-E7EACE1B60CE}" sibTransId="{22BB9C20-1D5A-4E9D-9548-0972800EDDB4}"/>
    <dgm:cxn modelId="{DFFEAA88-A7FC-4606-B87C-72E7DA7FA79F}" srcId="{76D2CC5A-C1BF-4C84-A0AA-5D47D6522C6F}" destId="{9DE6B501-52E2-48F7-A5DB-AB3CFDED0460}" srcOrd="2" destOrd="0" parTransId="{5C2EC30D-4C5C-4887-BDF8-571A0F55F8BA}" sibTransId="{1D4F6025-5887-4AA7-8B38-4323498BDF22}"/>
    <dgm:cxn modelId="{1302590E-568D-4AE2-A99C-8B1D34AAA69B}" type="presOf" srcId="{B76DB427-33F8-4549-9092-92D9E50CD6A7}" destId="{DDB91CDC-1793-48EF-B25E-A4690A4ADBAF}" srcOrd="0" destOrd="0" presId="urn:microsoft.com/office/officeart/2005/8/layout/process4"/>
    <dgm:cxn modelId="{5734ACBF-5F44-4EBF-BDEE-A6DE9E71CAB6}" type="presOf" srcId="{9DE6B501-52E2-48F7-A5DB-AB3CFDED0460}" destId="{76783B11-0BB1-4B9B-98A2-D76FB6A904DA}" srcOrd="0" destOrd="0" presId="urn:microsoft.com/office/officeart/2005/8/layout/process4"/>
    <dgm:cxn modelId="{59A9BC72-E493-4769-8890-DCBCC97F2723}" type="presOf" srcId="{66B4A6BB-E150-4B31-888C-AC4ADCF24A68}" destId="{E7F94D27-7EA7-4FB2-A424-FD08860A44AF}" srcOrd="0" destOrd="0" presId="urn:microsoft.com/office/officeart/2005/8/layout/process4"/>
    <dgm:cxn modelId="{5B64B503-AE50-4042-A13A-172B6F03E056}" type="presOf" srcId="{E214CE8F-F0AA-4D1D-97D3-F6AE63865141}" destId="{7501D53C-A7C8-4D70-89F0-D3BEE6CC6993}" srcOrd="0" destOrd="0" presId="urn:microsoft.com/office/officeart/2005/8/layout/process4"/>
    <dgm:cxn modelId="{B5402B66-F299-48B4-83F0-DF20F4046851}" srcId="{76D2CC5A-C1BF-4C84-A0AA-5D47D6522C6F}" destId="{E214CE8F-F0AA-4D1D-97D3-F6AE63865141}" srcOrd="3" destOrd="0" parTransId="{D99ECC4F-C76C-48A3-AC54-49A6761F87EE}" sibTransId="{028BC4BD-C825-42E0-A49A-EF21446D5383}"/>
    <dgm:cxn modelId="{E9BC97B5-F8AF-4570-9ED8-B3CABBCB5427}" srcId="{76D2CC5A-C1BF-4C84-A0AA-5D47D6522C6F}" destId="{B76DB427-33F8-4549-9092-92D9E50CD6A7}" srcOrd="0" destOrd="0" parTransId="{F67E7AD5-8A40-476A-A7C6-E67AFB7D5CF7}" sibTransId="{2A63D3EF-1E2A-4ED0-A71F-FDBDC23808AC}"/>
    <dgm:cxn modelId="{7CF29B62-833C-4998-990C-203A3A082228}" srcId="{76D2CC5A-C1BF-4C84-A0AA-5D47D6522C6F}" destId="{66B4A6BB-E150-4B31-888C-AC4ADCF24A68}" srcOrd="4" destOrd="0" parTransId="{70ED0EF0-B9AE-44A0-BDBB-C657079F34BE}" sibTransId="{BCF9CF22-7813-4673-9AC4-D9D41F745E14}"/>
    <dgm:cxn modelId="{1BB87B5B-966E-45DF-94D3-DFCD5618D4F4}" type="presParOf" srcId="{EA3C83F2-2DD8-4F07-8F84-775FE253F863}" destId="{5C6C3406-28F7-4EAA-8526-31E28322300F}" srcOrd="0" destOrd="0" presId="urn:microsoft.com/office/officeart/2005/8/layout/process4"/>
    <dgm:cxn modelId="{2BDB9CA7-3EFB-4F3B-9BDE-3CC3128998DC}" type="presParOf" srcId="{5C6C3406-28F7-4EAA-8526-31E28322300F}" destId="{E7F94D27-7EA7-4FB2-A424-FD08860A44AF}" srcOrd="0" destOrd="0" presId="urn:microsoft.com/office/officeart/2005/8/layout/process4"/>
    <dgm:cxn modelId="{79778B9F-C9CA-43AD-964D-3610FD40E249}" type="presParOf" srcId="{EA3C83F2-2DD8-4F07-8F84-775FE253F863}" destId="{77EDFE30-588A-4CCA-B10D-D8988D48D0EC}" srcOrd="1" destOrd="0" presId="urn:microsoft.com/office/officeart/2005/8/layout/process4"/>
    <dgm:cxn modelId="{8A811E20-529E-48DE-8260-4714049491A9}" type="presParOf" srcId="{EA3C83F2-2DD8-4F07-8F84-775FE253F863}" destId="{F23CA699-7E1C-427F-B397-E1F0517C96F3}" srcOrd="2" destOrd="0" presId="urn:microsoft.com/office/officeart/2005/8/layout/process4"/>
    <dgm:cxn modelId="{3D9C5F5D-F807-4CF0-B80D-A0061E7B5F29}" type="presParOf" srcId="{F23CA699-7E1C-427F-B397-E1F0517C96F3}" destId="{7501D53C-A7C8-4D70-89F0-D3BEE6CC6993}" srcOrd="0" destOrd="0" presId="urn:microsoft.com/office/officeart/2005/8/layout/process4"/>
    <dgm:cxn modelId="{08995723-B6FC-46A7-9E5F-D8BAEB4976FC}" type="presParOf" srcId="{EA3C83F2-2DD8-4F07-8F84-775FE253F863}" destId="{419B7A7D-1982-41A8-ADFD-285F516196E0}" srcOrd="3" destOrd="0" presId="urn:microsoft.com/office/officeart/2005/8/layout/process4"/>
    <dgm:cxn modelId="{0CFA43D3-4DC0-4D20-A084-A23F2F318780}" type="presParOf" srcId="{EA3C83F2-2DD8-4F07-8F84-775FE253F863}" destId="{7D5A8539-1F32-47E5-9CB3-A2C5B74B3093}" srcOrd="4" destOrd="0" presId="urn:microsoft.com/office/officeart/2005/8/layout/process4"/>
    <dgm:cxn modelId="{623EB944-D4A2-4BCB-AD44-88C81E91275A}" type="presParOf" srcId="{7D5A8539-1F32-47E5-9CB3-A2C5B74B3093}" destId="{76783B11-0BB1-4B9B-98A2-D76FB6A904DA}" srcOrd="0" destOrd="0" presId="urn:microsoft.com/office/officeart/2005/8/layout/process4"/>
    <dgm:cxn modelId="{F7E28A32-CE13-4F16-9033-2C3143A96BC4}" type="presParOf" srcId="{EA3C83F2-2DD8-4F07-8F84-775FE253F863}" destId="{F26968B1-6124-48C9-8166-095A523CE888}" srcOrd="5" destOrd="0" presId="urn:microsoft.com/office/officeart/2005/8/layout/process4"/>
    <dgm:cxn modelId="{AEF7CEF4-53BE-4A2D-8D59-49ECE0031EDD}" type="presParOf" srcId="{EA3C83F2-2DD8-4F07-8F84-775FE253F863}" destId="{5415CA66-208C-4DAD-AE64-7C4D6A5CB4C8}" srcOrd="6" destOrd="0" presId="urn:microsoft.com/office/officeart/2005/8/layout/process4"/>
    <dgm:cxn modelId="{A0C9A364-17A8-4162-B74A-71306E69D43E}" type="presParOf" srcId="{5415CA66-208C-4DAD-AE64-7C4D6A5CB4C8}" destId="{F728B219-4F5F-4D40-9C89-C794294B293A}" srcOrd="0" destOrd="0" presId="urn:microsoft.com/office/officeart/2005/8/layout/process4"/>
    <dgm:cxn modelId="{CB8CC895-E424-4695-8619-D535E413DC18}" type="presParOf" srcId="{EA3C83F2-2DD8-4F07-8F84-775FE253F863}" destId="{34F7B691-F967-47A6-B54C-1E2EA6E92A7C}" srcOrd="7" destOrd="0" presId="urn:microsoft.com/office/officeart/2005/8/layout/process4"/>
    <dgm:cxn modelId="{900EC30F-BE2C-47AB-94AA-206D66A63619}" type="presParOf" srcId="{EA3C83F2-2DD8-4F07-8F84-775FE253F863}" destId="{418F0EF0-D490-47C8-9313-14B8D7CF5AB7}" srcOrd="8" destOrd="0" presId="urn:microsoft.com/office/officeart/2005/8/layout/process4"/>
    <dgm:cxn modelId="{4FD277C9-D71B-4496-A290-D91B6464EA35}" type="presParOf" srcId="{418F0EF0-D490-47C8-9313-14B8D7CF5AB7}" destId="{DDB91CDC-1793-48EF-B25E-A4690A4ADBAF}" srcOrd="0" destOrd="0" presId="urn:microsoft.com/office/officeart/2005/8/layout/process4"/>
  </dgm:cxnLst>
  <dgm:bg/>
  <dgm:whole>
    <a:ln>
      <a:solidFill>
        <a:schemeClr val="tx2">
          <a:lumMod val="20000"/>
          <a:lumOff val="80000"/>
        </a:schemeClr>
      </a:solidFill>
    </a:ln>
  </dgm:whole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3A61B7D-AC33-463E-8521-C56A7ED4A4BC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13644-061D-4B47-9153-A96837D102F0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b="0" i="0" baseline="0" dirty="0" smtClean="0">
              <a:solidFill>
                <a:schemeClr val="accent3">
                  <a:lumMod val="75000"/>
                </a:schemeClr>
              </a:solidFill>
            </a:rPr>
            <a:t>26. Оборудование по установленным нормам помещения для оказания медицинской помощи и (или) создание санитарных постов с аптечками, укомплектованными набором лекарственных средств и препаратов для оказания первой помощи.</a:t>
          </a:r>
          <a:endParaRPr lang="ru-RU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DA06FFDE-57BF-44DE-93E0-52CE5347F411}" type="parTrans" cxnId="{D84321AC-E317-4B5F-8A60-B589724F0504}">
      <dgm:prSet/>
      <dgm:spPr/>
      <dgm:t>
        <a:bodyPr/>
        <a:lstStyle/>
        <a:p>
          <a:endParaRPr lang="ru-RU"/>
        </a:p>
      </dgm:t>
    </dgm:pt>
    <dgm:pt modelId="{B7DB7912-589F-4A7D-A5CF-2BBDC029CD79}" type="sibTrans" cxnId="{D84321AC-E317-4B5F-8A60-B589724F0504}">
      <dgm:prSet/>
      <dgm:spPr/>
      <dgm:t>
        <a:bodyPr/>
        <a:lstStyle/>
        <a:p>
          <a:endParaRPr lang="ru-RU"/>
        </a:p>
      </dgm:t>
    </dgm:pt>
    <dgm:pt modelId="{A9B68EF6-28FA-4957-9620-9684B8CA0EF5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b="0" i="0" baseline="0" dirty="0" smtClean="0">
              <a:solidFill>
                <a:schemeClr val="accent3">
                  <a:lumMod val="75000"/>
                </a:schemeClr>
              </a:solidFill>
            </a:rPr>
            <a:t>27. Устройство тротуаров, переходов, тоннелей, галерей на территории организации в целях обеспечения безопасности работников.</a:t>
          </a:r>
          <a:endParaRPr lang="ru-RU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A518D40A-0493-41AD-97C9-8528D5F3CFE2}" type="parTrans" cxnId="{FA97C5FE-1528-4A1F-BC29-D5F887AC433F}">
      <dgm:prSet/>
      <dgm:spPr/>
      <dgm:t>
        <a:bodyPr/>
        <a:lstStyle/>
        <a:p>
          <a:endParaRPr lang="ru-RU"/>
        </a:p>
      </dgm:t>
    </dgm:pt>
    <dgm:pt modelId="{AD97F281-9AC9-41C5-B264-97BA2D3E9D4F}" type="sibTrans" cxnId="{FA97C5FE-1528-4A1F-BC29-D5F887AC433F}">
      <dgm:prSet/>
      <dgm:spPr/>
      <dgm:t>
        <a:bodyPr/>
        <a:lstStyle/>
        <a:p>
          <a:endParaRPr lang="ru-RU"/>
        </a:p>
      </dgm:t>
    </dgm:pt>
    <dgm:pt modelId="{76EA74C1-C5E9-41AA-BA5A-B3E9A2F0B1FF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b="0" i="0" baseline="0" dirty="0" smtClean="0">
              <a:solidFill>
                <a:schemeClr val="accent3">
                  <a:lumMod val="75000"/>
                </a:schemeClr>
              </a:solidFill>
            </a:rPr>
            <a:t>28. Организация и проведение производственного контроля в порядке, установленном действующим </a:t>
          </a:r>
          <a:r>
            <a:rPr lang="ru-RU" b="0" i="0" baseline="0" dirty="0" smtClean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rId1"/>
            </a:rPr>
            <a:t>законодательством</a:t>
          </a:r>
          <a:r>
            <a:rPr lang="ru-RU" b="0" i="0" baseline="0" dirty="0" smtClean="0">
              <a:solidFill>
                <a:schemeClr val="accent3">
                  <a:lumMod val="75000"/>
                </a:schemeClr>
              </a:solidFill>
            </a:rPr>
            <a:t>.</a:t>
          </a:r>
          <a:endParaRPr lang="ru-RU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A064FF08-B913-4987-9B72-9C6201D4E269}" type="parTrans" cxnId="{139491B7-9111-41E9-B575-6F99CEEBB028}">
      <dgm:prSet/>
      <dgm:spPr/>
      <dgm:t>
        <a:bodyPr/>
        <a:lstStyle/>
        <a:p>
          <a:endParaRPr lang="ru-RU"/>
        </a:p>
      </dgm:t>
    </dgm:pt>
    <dgm:pt modelId="{C2C75078-A3F1-47DA-B869-9D62D0CF49E2}" type="sibTrans" cxnId="{139491B7-9111-41E9-B575-6F99CEEBB028}">
      <dgm:prSet/>
      <dgm:spPr/>
      <dgm:t>
        <a:bodyPr/>
        <a:lstStyle/>
        <a:p>
          <a:endParaRPr lang="ru-RU"/>
        </a:p>
      </dgm:t>
    </dgm:pt>
    <dgm:pt modelId="{F9EDCBAA-4E61-41E8-BA4D-BA3ED0268A71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b="0" i="0" baseline="0" dirty="0" smtClean="0">
              <a:solidFill>
                <a:schemeClr val="accent3">
                  <a:lumMod val="75000"/>
                </a:schemeClr>
              </a:solidFill>
            </a:rPr>
            <a:t>29. Издание (тиражирование) инструкций по охране труда.</a:t>
          </a:r>
          <a:endParaRPr lang="ru-RU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A20349B5-9671-42A0-AD87-6E1AE03452EC}" type="parTrans" cxnId="{B1769573-876D-4FD8-BC9A-366C3EF05126}">
      <dgm:prSet/>
      <dgm:spPr/>
      <dgm:t>
        <a:bodyPr/>
        <a:lstStyle/>
        <a:p>
          <a:endParaRPr lang="ru-RU"/>
        </a:p>
      </dgm:t>
    </dgm:pt>
    <dgm:pt modelId="{273F3165-D99F-4AF9-BEF7-9CF9CA94D431}" type="sibTrans" cxnId="{B1769573-876D-4FD8-BC9A-366C3EF05126}">
      <dgm:prSet/>
      <dgm:spPr/>
      <dgm:t>
        <a:bodyPr/>
        <a:lstStyle/>
        <a:p>
          <a:endParaRPr lang="ru-RU"/>
        </a:p>
      </dgm:t>
    </dgm:pt>
    <dgm:pt modelId="{05236D33-2F99-4D61-B027-C7BF1E54FD56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b="0" i="0" baseline="0" dirty="0" smtClean="0">
              <a:solidFill>
                <a:schemeClr val="accent3">
                  <a:lumMod val="75000"/>
                </a:schemeClr>
              </a:solidFill>
            </a:rPr>
            <a:t>30. Перепланировка размещения производственного оборудования, организация рабочих мест с целью обеспечения безопасности работников.</a:t>
          </a:r>
          <a:endParaRPr lang="ru-RU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DD907F63-FB60-4236-B75F-06B70F679FEB}" type="parTrans" cxnId="{B299695F-0ABD-4D06-A32A-C3D9A9C41FF5}">
      <dgm:prSet/>
      <dgm:spPr/>
      <dgm:t>
        <a:bodyPr/>
        <a:lstStyle/>
        <a:p>
          <a:endParaRPr lang="ru-RU"/>
        </a:p>
      </dgm:t>
    </dgm:pt>
    <dgm:pt modelId="{F430E51A-3EE2-4487-8A49-F8C9098BF52D}" type="sibTrans" cxnId="{B299695F-0ABD-4D06-A32A-C3D9A9C41FF5}">
      <dgm:prSet/>
      <dgm:spPr/>
      <dgm:t>
        <a:bodyPr/>
        <a:lstStyle/>
        <a:p>
          <a:endParaRPr lang="ru-RU"/>
        </a:p>
      </dgm:t>
    </dgm:pt>
    <dgm:pt modelId="{0742A3DA-5C33-42E5-A4BF-B085D3AF172F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b="0" i="0" baseline="0" dirty="0" smtClean="0">
              <a:solidFill>
                <a:schemeClr val="accent3">
                  <a:lumMod val="75000"/>
                </a:schemeClr>
              </a:solidFill>
            </a:rPr>
            <a:t>31. Проектирование и обустройство учебно-тренировочных полигонов для отработки работниками практических навыков безопасного производства работ, в том числе на опасных производственных объектах.</a:t>
          </a:r>
          <a:endParaRPr lang="ru-RU" b="0" i="0" baseline="0" dirty="0">
            <a:solidFill>
              <a:schemeClr val="accent3">
                <a:lumMod val="75000"/>
              </a:schemeClr>
            </a:solidFill>
          </a:endParaRPr>
        </a:p>
      </dgm:t>
    </dgm:pt>
    <dgm:pt modelId="{20653508-33CF-4BF4-8543-D5F8181E92B4}" type="parTrans" cxnId="{051DC475-EA14-41E6-84CB-8899B8E5C95E}">
      <dgm:prSet/>
      <dgm:spPr/>
      <dgm:t>
        <a:bodyPr/>
        <a:lstStyle/>
        <a:p>
          <a:endParaRPr lang="ru-RU"/>
        </a:p>
      </dgm:t>
    </dgm:pt>
    <dgm:pt modelId="{E9BE8712-47E0-42CD-A897-1C3907E8E4F0}" type="sibTrans" cxnId="{051DC475-EA14-41E6-84CB-8899B8E5C95E}">
      <dgm:prSet/>
      <dgm:spPr/>
      <dgm:t>
        <a:bodyPr/>
        <a:lstStyle/>
        <a:p>
          <a:endParaRPr lang="ru-RU"/>
        </a:p>
      </dgm:t>
    </dgm:pt>
    <dgm:pt modelId="{79563929-54F7-4F54-844A-098418F2192F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b="0" i="0" baseline="0" dirty="0" smtClean="0">
              <a:solidFill>
                <a:schemeClr val="accent3">
                  <a:lumMod val="75000"/>
                </a:schemeClr>
              </a:solidFill>
            </a:rPr>
            <a:t>32. Реализация мероприятий, направленных на развитие физической культуры и спорта в трудовых коллективах 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D224A0A1-E822-49F8-B91B-195F6E840BCD}" type="parTrans" cxnId="{C07C6C2C-97C7-4D8C-8525-F0F2612ABEF5}">
      <dgm:prSet/>
      <dgm:spPr/>
      <dgm:t>
        <a:bodyPr/>
        <a:lstStyle/>
        <a:p>
          <a:endParaRPr lang="ru-RU"/>
        </a:p>
      </dgm:t>
    </dgm:pt>
    <dgm:pt modelId="{212764B2-FEBB-4E65-8A66-133C70FDB573}" type="sibTrans" cxnId="{C07C6C2C-97C7-4D8C-8525-F0F2612ABEF5}">
      <dgm:prSet/>
      <dgm:spPr/>
      <dgm:t>
        <a:bodyPr/>
        <a:lstStyle/>
        <a:p>
          <a:endParaRPr lang="ru-RU"/>
        </a:p>
      </dgm:t>
    </dgm:pt>
    <dgm:pt modelId="{4684993F-2E74-4A14-AE3A-C34FECAC890C}" type="pres">
      <dgm:prSet presAssocID="{D3A61B7D-AC33-463E-8521-C56A7ED4A4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FBEC58-2135-4A19-81A8-FEF8DE49C372}" type="pres">
      <dgm:prSet presAssocID="{79563929-54F7-4F54-844A-098418F2192F}" presName="boxAndChildren" presStyleCnt="0"/>
      <dgm:spPr/>
    </dgm:pt>
    <dgm:pt modelId="{6584F0AA-F4D8-4B53-A29A-CDDF59D57333}" type="pres">
      <dgm:prSet presAssocID="{79563929-54F7-4F54-844A-098418F2192F}" presName="parentTextBox" presStyleLbl="node1" presStyleIdx="0" presStyleCnt="7"/>
      <dgm:spPr/>
      <dgm:t>
        <a:bodyPr/>
        <a:lstStyle/>
        <a:p>
          <a:endParaRPr lang="ru-RU"/>
        </a:p>
      </dgm:t>
    </dgm:pt>
    <dgm:pt modelId="{F602A711-E293-46DC-A60A-1F0BF76B90A4}" type="pres">
      <dgm:prSet presAssocID="{E9BE8712-47E0-42CD-A897-1C3907E8E4F0}" presName="sp" presStyleCnt="0"/>
      <dgm:spPr/>
    </dgm:pt>
    <dgm:pt modelId="{F89831EF-6F43-49A8-86FF-06D6D586FF25}" type="pres">
      <dgm:prSet presAssocID="{0742A3DA-5C33-42E5-A4BF-B085D3AF172F}" presName="arrowAndChildren" presStyleCnt="0"/>
      <dgm:spPr/>
    </dgm:pt>
    <dgm:pt modelId="{AF88FEA4-20A7-4F31-88FB-43E43C6005FA}" type="pres">
      <dgm:prSet presAssocID="{0742A3DA-5C33-42E5-A4BF-B085D3AF172F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96263487-B808-4AAD-B44E-B59E4973C8E4}" type="pres">
      <dgm:prSet presAssocID="{F430E51A-3EE2-4487-8A49-F8C9098BF52D}" presName="sp" presStyleCnt="0"/>
      <dgm:spPr/>
    </dgm:pt>
    <dgm:pt modelId="{ECB8E046-7956-4DCC-A039-60E7CDB7FFDA}" type="pres">
      <dgm:prSet presAssocID="{05236D33-2F99-4D61-B027-C7BF1E54FD56}" presName="arrowAndChildren" presStyleCnt="0"/>
      <dgm:spPr/>
    </dgm:pt>
    <dgm:pt modelId="{9FE6619A-1691-477C-ABCA-493E0DA71C9E}" type="pres">
      <dgm:prSet presAssocID="{05236D33-2F99-4D61-B027-C7BF1E54FD56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889A82F5-20DF-4473-8F28-845582A3FF7F}" type="pres">
      <dgm:prSet presAssocID="{273F3165-D99F-4AF9-BEF7-9CF9CA94D431}" presName="sp" presStyleCnt="0"/>
      <dgm:spPr/>
    </dgm:pt>
    <dgm:pt modelId="{B4003008-8503-4F44-8857-50E7811B96AB}" type="pres">
      <dgm:prSet presAssocID="{F9EDCBAA-4E61-41E8-BA4D-BA3ED0268A71}" presName="arrowAndChildren" presStyleCnt="0"/>
      <dgm:spPr/>
    </dgm:pt>
    <dgm:pt modelId="{D9585260-06A0-4068-A042-AF3BA0939953}" type="pres">
      <dgm:prSet presAssocID="{F9EDCBAA-4E61-41E8-BA4D-BA3ED0268A71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490F616E-5037-46A6-91D1-DBFC019830CC}" type="pres">
      <dgm:prSet presAssocID="{C2C75078-A3F1-47DA-B869-9D62D0CF49E2}" presName="sp" presStyleCnt="0"/>
      <dgm:spPr/>
    </dgm:pt>
    <dgm:pt modelId="{A4086B93-E5E9-4ED4-BDF3-E2DFAD762699}" type="pres">
      <dgm:prSet presAssocID="{76EA74C1-C5E9-41AA-BA5A-B3E9A2F0B1FF}" presName="arrowAndChildren" presStyleCnt="0"/>
      <dgm:spPr/>
    </dgm:pt>
    <dgm:pt modelId="{554BFAA7-D636-489C-AA52-A4A50B44B647}" type="pres">
      <dgm:prSet presAssocID="{76EA74C1-C5E9-41AA-BA5A-B3E9A2F0B1FF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96D4C629-22E6-454B-902C-F122F45BBDF3}" type="pres">
      <dgm:prSet presAssocID="{AD97F281-9AC9-41C5-B264-97BA2D3E9D4F}" presName="sp" presStyleCnt="0"/>
      <dgm:spPr/>
    </dgm:pt>
    <dgm:pt modelId="{F96C4638-7CAD-41D0-BC20-9029E1C7F1FE}" type="pres">
      <dgm:prSet presAssocID="{A9B68EF6-28FA-4957-9620-9684B8CA0EF5}" presName="arrowAndChildren" presStyleCnt="0"/>
      <dgm:spPr/>
    </dgm:pt>
    <dgm:pt modelId="{2CD42837-1CAC-4091-B3EB-E058A032B8B6}" type="pres">
      <dgm:prSet presAssocID="{A9B68EF6-28FA-4957-9620-9684B8CA0EF5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2CF67CC3-7BDB-476E-86A9-0F178A82E0C8}" type="pres">
      <dgm:prSet presAssocID="{B7DB7912-589F-4A7D-A5CF-2BBDC029CD79}" presName="sp" presStyleCnt="0"/>
      <dgm:spPr/>
    </dgm:pt>
    <dgm:pt modelId="{F056A7D6-2C0B-44E4-B72A-82B8B98254C1}" type="pres">
      <dgm:prSet presAssocID="{6D713644-061D-4B47-9153-A96837D102F0}" presName="arrowAndChildren" presStyleCnt="0"/>
      <dgm:spPr/>
    </dgm:pt>
    <dgm:pt modelId="{8309D8EC-8A64-422C-A15B-46258ACCD175}" type="pres">
      <dgm:prSet presAssocID="{6D713644-061D-4B47-9153-A96837D102F0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2515969A-B58A-4203-9995-575C978B6C06}" type="presOf" srcId="{79563929-54F7-4F54-844A-098418F2192F}" destId="{6584F0AA-F4D8-4B53-A29A-CDDF59D57333}" srcOrd="0" destOrd="0" presId="urn:microsoft.com/office/officeart/2005/8/layout/process4"/>
    <dgm:cxn modelId="{B1769573-876D-4FD8-BC9A-366C3EF05126}" srcId="{D3A61B7D-AC33-463E-8521-C56A7ED4A4BC}" destId="{F9EDCBAA-4E61-41E8-BA4D-BA3ED0268A71}" srcOrd="3" destOrd="0" parTransId="{A20349B5-9671-42A0-AD87-6E1AE03452EC}" sibTransId="{273F3165-D99F-4AF9-BEF7-9CF9CA94D431}"/>
    <dgm:cxn modelId="{FA97C5FE-1528-4A1F-BC29-D5F887AC433F}" srcId="{D3A61B7D-AC33-463E-8521-C56A7ED4A4BC}" destId="{A9B68EF6-28FA-4957-9620-9684B8CA0EF5}" srcOrd="1" destOrd="0" parTransId="{A518D40A-0493-41AD-97C9-8528D5F3CFE2}" sibTransId="{AD97F281-9AC9-41C5-B264-97BA2D3E9D4F}"/>
    <dgm:cxn modelId="{139491B7-9111-41E9-B575-6F99CEEBB028}" srcId="{D3A61B7D-AC33-463E-8521-C56A7ED4A4BC}" destId="{76EA74C1-C5E9-41AA-BA5A-B3E9A2F0B1FF}" srcOrd="2" destOrd="0" parTransId="{A064FF08-B913-4987-9B72-9C6201D4E269}" sibTransId="{C2C75078-A3F1-47DA-B869-9D62D0CF49E2}"/>
    <dgm:cxn modelId="{9DA1322F-A624-406E-93E4-98250E939464}" type="presOf" srcId="{6D713644-061D-4B47-9153-A96837D102F0}" destId="{8309D8EC-8A64-422C-A15B-46258ACCD175}" srcOrd="0" destOrd="0" presId="urn:microsoft.com/office/officeart/2005/8/layout/process4"/>
    <dgm:cxn modelId="{051DC475-EA14-41E6-84CB-8899B8E5C95E}" srcId="{D3A61B7D-AC33-463E-8521-C56A7ED4A4BC}" destId="{0742A3DA-5C33-42E5-A4BF-B085D3AF172F}" srcOrd="5" destOrd="0" parTransId="{20653508-33CF-4BF4-8543-D5F8181E92B4}" sibTransId="{E9BE8712-47E0-42CD-A897-1C3907E8E4F0}"/>
    <dgm:cxn modelId="{6D2E7AF1-EB4E-45D6-A3EE-39E45829A809}" type="presOf" srcId="{0742A3DA-5C33-42E5-A4BF-B085D3AF172F}" destId="{AF88FEA4-20A7-4F31-88FB-43E43C6005FA}" srcOrd="0" destOrd="0" presId="urn:microsoft.com/office/officeart/2005/8/layout/process4"/>
    <dgm:cxn modelId="{A38B736F-AEB4-49D5-929B-A12CFFCC51CC}" type="presOf" srcId="{A9B68EF6-28FA-4957-9620-9684B8CA0EF5}" destId="{2CD42837-1CAC-4091-B3EB-E058A032B8B6}" srcOrd="0" destOrd="0" presId="urn:microsoft.com/office/officeart/2005/8/layout/process4"/>
    <dgm:cxn modelId="{07C515FB-D3B7-4B4E-B478-7747367827B9}" type="presOf" srcId="{D3A61B7D-AC33-463E-8521-C56A7ED4A4BC}" destId="{4684993F-2E74-4A14-AE3A-C34FECAC890C}" srcOrd="0" destOrd="0" presId="urn:microsoft.com/office/officeart/2005/8/layout/process4"/>
    <dgm:cxn modelId="{C49801F9-A032-4ADE-AF65-3E01D287C935}" type="presOf" srcId="{76EA74C1-C5E9-41AA-BA5A-B3E9A2F0B1FF}" destId="{554BFAA7-D636-489C-AA52-A4A50B44B647}" srcOrd="0" destOrd="0" presId="urn:microsoft.com/office/officeart/2005/8/layout/process4"/>
    <dgm:cxn modelId="{B299695F-0ABD-4D06-A32A-C3D9A9C41FF5}" srcId="{D3A61B7D-AC33-463E-8521-C56A7ED4A4BC}" destId="{05236D33-2F99-4D61-B027-C7BF1E54FD56}" srcOrd="4" destOrd="0" parTransId="{DD907F63-FB60-4236-B75F-06B70F679FEB}" sibTransId="{F430E51A-3EE2-4487-8A49-F8C9098BF52D}"/>
    <dgm:cxn modelId="{57C5F205-19D0-4D6C-8304-6AE724BC7565}" type="presOf" srcId="{05236D33-2F99-4D61-B027-C7BF1E54FD56}" destId="{9FE6619A-1691-477C-ABCA-493E0DA71C9E}" srcOrd="0" destOrd="0" presId="urn:microsoft.com/office/officeart/2005/8/layout/process4"/>
    <dgm:cxn modelId="{C07C6C2C-97C7-4D8C-8525-F0F2612ABEF5}" srcId="{D3A61B7D-AC33-463E-8521-C56A7ED4A4BC}" destId="{79563929-54F7-4F54-844A-098418F2192F}" srcOrd="6" destOrd="0" parTransId="{D224A0A1-E822-49F8-B91B-195F6E840BCD}" sibTransId="{212764B2-FEBB-4E65-8A66-133C70FDB573}"/>
    <dgm:cxn modelId="{D84321AC-E317-4B5F-8A60-B589724F0504}" srcId="{D3A61B7D-AC33-463E-8521-C56A7ED4A4BC}" destId="{6D713644-061D-4B47-9153-A96837D102F0}" srcOrd="0" destOrd="0" parTransId="{DA06FFDE-57BF-44DE-93E0-52CE5347F411}" sibTransId="{B7DB7912-589F-4A7D-A5CF-2BBDC029CD79}"/>
    <dgm:cxn modelId="{6912CFE6-3F90-46BB-83B5-9A3B509DE5F8}" type="presOf" srcId="{F9EDCBAA-4E61-41E8-BA4D-BA3ED0268A71}" destId="{D9585260-06A0-4068-A042-AF3BA0939953}" srcOrd="0" destOrd="0" presId="urn:microsoft.com/office/officeart/2005/8/layout/process4"/>
    <dgm:cxn modelId="{AC707F6F-4EE5-4B12-B231-CB3E4D3D3600}" type="presParOf" srcId="{4684993F-2E74-4A14-AE3A-C34FECAC890C}" destId="{6CFBEC58-2135-4A19-81A8-FEF8DE49C372}" srcOrd="0" destOrd="0" presId="urn:microsoft.com/office/officeart/2005/8/layout/process4"/>
    <dgm:cxn modelId="{D7236DD9-1A82-4704-A939-9595884F5E21}" type="presParOf" srcId="{6CFBEC58-2135-4A19-81A8-FEF8DE49C372}" destId="{6584F0AA-F4D8-4B53-A29A-CDDF59D57333}" srcOrd="0" destOrd="0" presId="urn:microsoft.com/office/officeart/2005/8/layout/process4"/>
    <dgm:cxn modelId="{37DF3B3D-DE87-4826-B1F7-FAF861949060}" type="presParOf" srcId="{4684993F-2E74-4A14-AE3A-C34FECAC890C}" destId="{F602A711-E293-46DC-A60A-1F0BF76B90A4}" srcOrd="1" destOrd="0" presId="urn:microsoft.com/office/officeart/2005/8/layout/process4"/>
    <dgm:cxn modelId="{C3FC0433-3F4D-47DE-A435-0012D23852BC}" type="presParOf" srcId="{4684993F-2E74-4A14-AE3A-C34FECAC890C}" destId="{F89831EF-6F43-49A8-86FF-06D6D586FF25}" srcOrd="2" destOrd="0" presId="urn:microsoft.com/office/officeart/2005/8/layout/process4"/>
    <dgm:cxn modelId="{B3DC0958-BDF9-476D-9BF5-682886E691F8}" type="presParOf" srcId="{F89831EF-6F43-49A8-86FF-06D6D586FF25}" destId="{AF88FEA4-20A7-4F31-88FB-43E43C6005FA}" srcOrd="0" destOrd="0" presId="urn:microsoft.com/office/officeart/2005/8/layout/process4"/>
    <dgm:cxn modelId="{F8A07BA9-B3B9-44DD-B04C-19D622E23CDB}" type="presParOf" srcId="{4684993F-2E74-4A14-AE3A-C34FECAC890C}" destId="{96263487-B808-4AAD-B44E-B59E4973C8E4}" srcOrd="3" destOrd="0" presId="urn:microsoft.com/office/officeart/2005/8/layout/process4"/>
    <dgm:cxn modelId="{FCBD5AD0-A17F-4762-B41E-77C1EA5C7D3A}" type="presParOf" srcId="{4684993F-2E74-4A14-AE3A-C34FECAC890C}" destId="{ECB8E046-7956-4DCC-A039-60E7CDB7FFDA}" srcOrd="4" destOrd="0" presId="urn:microsoft.com/office/officeart/2005/8/layout/process4"/>
    <dgm:cxn modelId="{9E22B2ED-4D2D-4D71-96B2-655F52AC6DCC}" type="presParOf" srcId="{ECB8E046-7956-4DCC-A039-60E7CDB7FFDA}" destId="{9FE6619A-1691-477C-ABCA-493E0DA71C9E}" srcOrd="0" destOrd="0" presId="urn:microsoft.com/office/officeart/2005/8/layout/process4"/>
    <dgm:cxn modelId="{15708A9D-AA31-4948-97AC-6E2A03F7B080}" type="presParOf" srcId="{4684993F-2E74-4A14-AE3A-C34FECAC890C}" destId="{889A82F5-20DF-4473-8F28-845582A3FF7F}" srcOrd="5" destOrd="0" presId="urn:microsoft.com/office/officeart/2005/8/layout/process4"/>
    <dgm:cxn modelId="{CDDDEFC5-D8F6-41C7-ACC5-FCF1014C5950}" type="presParOf" srcId="{4684993F-2E74-4A14-AE3A-C34FECAC890C}" destId="{B4003008-8503-4F44-8857-50E7811B96AB}" srcOrd="6" destOrd="0" presId="urn:microsoft.com/office/officeart/2005/8/layout/process4"/>
    <dgm:cxn modelId="{A0F14C78-66A0-479E-82B7-84502A25C9F5}" type="presParOf" srcId="{B4003008-8503-4F44-8857-50E7811B96AB}" destId="{D9585260-06A0-4068-A042-AF3BA0939953}" srcOrd="0" destOrd="0" presId="urn:microsoft.com/office/officeart/2005/8/layout/process4"/>
    <dgm:cxn modelId="{32E9F060-D3F5-4E44-AE77-16B7B613E104}" type="presParOf" srcId="{4684993F-2E74-4A14-AE3A-C34FECAC890C}" destId="{490F616E-5037-46A6-91D1-DBFC019830CC}" srcOrd="7" destOrd="0" presId="urn:microsoft.com/office/officeart/2005/8/layout/process4"/>
    <dgm:cxn modelId="{61053B5A-C673-4CF3-BBD3-59944417FA7C}" type="presParOf" srcId="{4684993F-2E74-4A14-AE3A-C34FECAC890C}" destId="{A4086B93-E5E9-4ED4-BDF3-E2DFAD762699}" srcOrd="8" destOrd="0" presId="urn:microsoft.com/office/officeart/2005/8/layout/process4"/>
    <dgm:cxn modelId="{4DCD77E7-00E4-4C0C-B617-2E195428DF29}" type="presParOf" srcId="{A4086B93-E5E9-4ED4-BDF3-E2DFAD762699}" destId="{554BFAA7-D636-489C-AA52-A4A50B44B647}" srcOrd="0" destOrd="0" presId="urn:microsoft.com/office/officeart/2005/8/layout/process4"/>
    <dgm:cxn modelId="{3E11C509-F73D-4E8B-BE3C-A90CC6779DE5}" type="presParOf" srcId="{4684993F-2E74-4A14-AE3A-C34FECAC890C}" destId="{96D4C629-22E6-454B-902C-F122F45BBDF3}" srcOrd="9" destOrd="0" presId="urn:microsoft.com/office/officeart/2005/8/layout/process4"/>
    <dgm:cxn modelId="{972884A9-B780-4DBE-A2C4-5B5C499594C5}" type="presParOf" srcId="{4684993F-2E74-4A14-AE3A-C34FECAC890C}" destId="{F96C4638-7CAD-41D0-BC20-9029E1C7F1FE}" srcOrd="10" destOrd="0" presId="urn:microsoft.com/office/officeart/2005/8/layout/process4"/>
    <dgm:cxn modelId="{296A6587-2D4F-4BA0-92E7-59FEFF78EFA0}" type="presParOf" srcId="{F96C4638-7CAD-41D0-BC20-9029E1C7F1FE}" destId="{2CD42837-1CAC-4091-B3EB-E058A032B8B6}" srcOrd="0" destOrd="0" presId="urn:microsoft.com/office/officeart/2005/8/layout/process4"/>
    <dgm:cxn modelId="{A0651DC3-D839-4E9E-A49E-D27B1B965AFA}" type="presParOf" srcId="{4684993F-2E74-4A14-AE3A-C34FECAC890C}" destId="{2CF67CC3-7BDB-476E-86A9-0F178A82E0C8}" srcOrd="11" destOrd="0" presId="urn:microsoft.com/office/officeart/2005/8/layout/process4"/>
    <dgm:cxn modelId="{713559C3-0DAA-431F-A458-7E164CFE23B8}" type="presParOf" srcId="{4684993F-2E74-4A14-AE3A-C34FECAC890C}" destId="{F056A7D6-2C0B-44E4-B72A-82B8B98254C1}" srcOrd="12" destOrd="0" presId="urn:microsoft.com/office/officeart/2005/8/layout/process4"/>
    <dgm:cxn modelId="{C0F1531C-B10B-497E-B525-B8ECD70A0EEB}" type="presParOf" srcId="{F056A7D6-2C0B-44E4-B72A-82B8B98254C1}" destId="{8309D8EC-8A64-422C-A15B-46258ACCD175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32197-8DF7-46A8-8106-F11DB7E14D4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692FA0-AF3A-4B03-AA2B-03BACF4537BE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800080"/>
              </a:solidFill>
            </a:rPr>
            <a:t>Обеспечение по страхованию осуществляется в виде:</a:t>
          </a:r>
          <a:endParaRPr lang="ru-RU" dirty="0">
            <a:solidFill>
              <a:srgbClr val="800080"/>
            </a:solidFill>
          </a:endParaRPr>
        </a:p>
      </dgm:t>
    </dgm:pt>
    <dgm:pt modelId="{A1F382B4-831C-46EF-AAAE-AF06C0C5CE35}" type="parTrans" cxnId="{66DB7FEA-8174-4877-BEA2-A9E1C28EDBD7}">
      <dgm:prSet/>
      <dgm:spPr/>
      <dgm:t>
        <a:bodyPr/>
        <a:lstStyle/>
        <a:p>
          <a:endParaRPr lang="ru-RU"/>
        </a:p>
      </dgm:t>
    </dgm:pt>
    <dgm:pt modelId="{CBFD4019-4647-409C-981B-BA286C2EA8F8}" type="sibTrans" cxnId="{66DB7FEA-8174-4877-BEA2-A9E1C28EDBD7}">
      <dgm:prSet/>
      <dgm:spPr/>
      <dgm:t>
        <a:bodyPr/>
        <a:lstStyle/>
        <a:p>
          <a:endParaRPr lang="ru-RU"/>
        </a:p>
      </dgm:t>
    </dgm:pt>
    <dgm:pt modelId="{F05B9111-4991-482D-BD88-C1F2BDBDE98A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1" dirty="0" smtClean="0"/>
            <a:t>пособия по временной нетрудоспособности;</a:t>
          </a:r>
          <a:endParaRPr lang="ru-RU" sz="1400" dirty="0"/>
        </a:p>
      </dgm:t>
    </dgm:pt>
    <dgm:pt modelId="{919E957E-A26D-4C98-B359-0BDB687A33AC}" type="parTrans" cxnId="{95D08C36-ABA5-407A-B76C-1A48323A94DE}">
      <dgm:prSet/>
      <dgm:spPr/>
      <dgm:t>
        <a:bodyPr/>
        <a:lstStyle/>
        <a:p>
          <a:endParaRPr lang="ru-RU"/>
        </a:p>
      </dgm:t>
    </dgm:pt>
    <dgm:pt modelId="{D9A99107-A791-44AC-A272-6F06974EBAAA}" type="sibTrans" cxnId="{95D08C36-ABA5-407A-B76C-1A48323A94DE}">
      <dgm:prSet/>
      <dgm:spPr/>
      <dgm:t>
        <a:bodyPr/>
        <a:lstStyle/>
        <a:p>
          <a:endParaRPr lang="ru-RU"/>
        </a:p>
      </dgm:t>
    </dgm:pt>
    <dgm:pt modelId="{D6C06378-0455-4EAB-A92F-7B06A749C8C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1" dirty="0" smtClean="0"/>
            <a:t>единовременной страховой выплаты;</a:t>
          </a:r>
          <a:endParaRPr lang="ru-RU" sz="1400" dirty="0"/>
        </a:p>
      </dgm:t>
    </dgm:pt>
    <dgm:pt modelId="{F9245F89-E0DC-4025-9D27-AAA2F8EDDEBF}" type="parTrans" cxnId="{0FA0952F-5635-42F1-AAD5-CA02B3D7ACAF}">
      <dgm:prSet/>
      <dgm:spPr/>
      <dgm:t>
        <a:bodyPr/>
        <a:lstStyle/>
        <a:p>
          <a:endParaRPr lang="ru-RU"/>
        </a:p>
      </dgm:t>
    </dgm:pt>
    <dgm:pt modelId="{B8D98957-967F-43B6-B719-E27008FA69EE}" type="sibTrans" cxnId="{0FA0952F-5635-42F1-AAD5-CA02B3D7ACAF}">
      <dgm:prSet/>
      <dgm:spPr/>
      <dgm:t>
        <a:bodyPr/>
        <a:lstStyle/>
        <a:p>
          <a:endParaRPr lang="ru-RU"/>
        </a:p>
      </dgm:t>
    </dgm:pt>
    <dgm:pt modelId="{431116DE-28DE-44D5-9F5E-3608399DBE16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1" dirty="0" smtClean="0"/>
            <a:t>ежемесячных страховых выплат; </a:t>
          </a:r>
          <a:endParaRPr lang="ru-RU" sz="1400" dirty="0"/>
        </a:p>
      </dgm:t>
    </dgm:pt>
    <dgm:pt modelId="{43D7A2C4-2C7F-4083-8F60-9D30D9D1F3C5}" type="parTrans" cxnId="{191C6749-9E72-48ED-9150-08DF28BAB0D8}">
      <dgm:prSet/>
      <dgm:spPr/>
      <dgm:t>
        <a:bodyPr/>
        <a:lstStyle/>
        <a:p>
          <a:endParaRPr lang="ru-RU"/>
        </a:p>
      </dgm:t>
    </dgm:pt>
    <dgm:pt modelId="{D2A5A626-5C03-4754-8F9B-468877F55424}" type="sibTrans" cxnId="{191C6749-9E72-48ED-9150-08DF28BAB0D8}">
      <dgm:prSet/>
      <dgm:spPr/>
      <dgm:t>
        <a:bodyPr/>
        <a:lstStyle/>
        <a:p>
          <a:endParaRPr lang="ru-RU"/>
        </a:p>
      </dgm:t>
    </dgm:pt>
    <dgm:pt modelId="{2EE6F44E-F42C-4D5C-9982-D3A4C2ADEC66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1" dirty="0" smtClean="0"/>
            <a:t>оплаты дополнительных расходов;</a:t>
          </a:r>
          <a:endParaRPr lang="ru-RU" sz="1400" dirty="0"/>
        </a:p>
      </dgm:t>
    </dgm:pt>
    <dgm:pt modelId="{35CBE585-035C-418B-96F0-D20952CCD358}" type="parTrans" cxnId="{F41E87E7-1003-49D2-B5DC-1AE705E306F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D48BB1A-6D21-4DC1-9B27-1C427AC834B9}" type="sibTrans" cxnId="{F41E87E7-1003-49D2-B5DC-1AE705E306FD}">
      <dgm:prSet/>
      <dgm:spPr/>
      <dgm:t>
        <a:bodyPr/>
        <a:lstStyle/>
        <a:p>
          <a:endParaRPr lang="ru-RU"/>
        </a:p>
      </dgm:t>
    </dgm:pt>
    <dgm:pt modelId="{D49485E8-8BA2-4C43-A60F-7BF8810A99F0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800080"/>
              </a:solidFill>
            </a:rPr>
            <a:t>Возмещение застрахованному утраченного заработка.</a:t>
          </a:r>
          <a:endParaRPr lang="ru-RU" dirty="0">
            <a:solidFill>
              <a:srgbClr val="800080"/>
            </a:solidFill>
          </a:endParaRPr>
        </a:p>
      </dgm:t>
    </dgm:pt>
    <dgm:pt modelId="{732D6F53-C2B1-46AC-9071-94AC83BAE85D}" type="parTrans" cxnId="{DFFF0DE2-DF45-427D-BE3E-B8C7833C5E01}">
      <dgm:prSet/>
      <dgm:spPr/>
      <dgm:t>
        <a:bodyPr/>
        <a:lstStyle/>
        <a:p>
          <a:endParaRPr lang="ru-RU"/>
        </a:p>
      </dgm:t>
    </dgm:pt>
    <dgm:pt modelId="{4599F5B3-302F-4EB8-95E8-A1060096A478}" type="sibTrans" cxnId="{DFFF0DE2-DF45-427D-BE3E-B8C7833C5E01}">
      <dgm:prSet/>
      <dgm:spPr/>
      <dgm:t>
        <a:bodyPr/>
        <a:lstStyle/>
        <a:p>
          <a:endParaRPr lang="ru-RU"/>
        </a:p>
      </dgm:t>
    </dgm:pt>
    <dgm:pt modelId="{C8F410D3-70AE-4B7F-9FC0-31457364771B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800080"/>
              </a:solidFill>
            </a:rPr>
            <a:t>Возмещение застрахованному морального вреда</a:t>
          </a:r>
          <a:r>
            <a:rPr lang="ru-RU" dirty="0" smtClean="0"/>
            <a:t>. </a:t>
          </a:r>
          <a:endParaRPr lang="ru-RU" dirty="0"/>
        </a:p>
      </dgm:t>
    </dgm:pt>
    <dgm:pt modelId="{A14BA871-DFA3-4D75-A58E-A43BD6AE58D2}" type="parTrans" cxnId="{5614C9A7-021C-4499-BE99-BC7598404C4D}">
      <dgm:prSet/>
      <dgm:spPr/>
      <dgm:t>
        <a:bodyPr/>
        <a:lstStyle/>
        <a:p>
          <a:endParaRPr lang="ru-RU"/>
        </a:p>
      </dgm:t>
    </dgm:pt>
    <dgm:pt modelId="{266208F9-A3C8-457E-AB5D-1321974AAF8C}" type="sibTrans" cxnId="{5614C9A7-021C-4499-BE99-BC7598404C4D}">
      <dgm:prSet/>
      <dgm:spPr/>
      <dgm:t>
        <a:bodyPr/>
        <a:lstStyle/>
        <a:p>
          <a:endParaRPr lang="ru-RU"/>
        </a:p>
      </dgm:t>
    </dgm:pt>
    <dgm:pt modelId="{40F13AA9-1A7B-4FDD-A2DF-2DFD7FA5CCB6}" type="pres">
      <dgm:prSet presAssocID="{ED532197-8DF7-46A8-8106-F11DB7E14D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251F2F-48AA-4708-8D55-75389361D976}" type="pres">
      <dgm:prSet presAssocID="{13692FA0-AF3A-4B03-AA2B-03BACF4537BE}" presName="root" presStyleCnt="0"/>
      <dgm:spPr/>
    </dgm:pt>
    <dgm:pt modelId="{7DBC1D39-1ED2-40B2-835C-6F628D724E05}" type="pres">
      <dgm:prSet presAssocID="{13692FA0-AF3A-4B03-AA2B-03BACF4537BE}" presName="rootComposite" presStyleCnt="0"/>
      <dgm:spPr/>
    </dgm:pt>
    <dgm:pt modelId="{659939CA-DDFE-4767-9A5C-1A63C893F795}" type="pres">
      <dgm:prSet presAssocID="{13692FA0-AF3A-4B03-AA2B-03BACF4537BE}" presName="rootText" presStyleLbl="node1" presStyleIdx="0" presStyleCnt="3"/>
      <dgm:spPr/>
      <dgm:t>
        <a:bodyPr/>
        <a:lstStyle/>
        <a:p>
          <a:endParaRPr lang="ru-RU"/>
        </a:p>
      </dgm:t>
    </dgm:pt>
    <dgm:pt modelId="{338242AA-E8A6-4FA9-9873-FA9C88AC6AC1}" type="pres">
      <dgm:prSet presAssocID="{13692FA0-AF3A-4B03-AA2B-03BACF4537BE}" presName="rootConnector" presStyleLbl="node1" presStyleIdx="0" presStyleCnt="3"/>
      <dgm:spPr/>
      <dgm:t>
        <a:bodyPr/>
        <a:lstStyle/>
        <a:p>
          <a:endParaRPr lang="ru-RU"/>
        </a:p>
      </dgm:t>
    </dgm:pt>
    <dgm:pt modelId="{186E7858-86AA-4881-AE10-8C26D7D27BE8}" type="pres">
      <dgm:prSet presAssocID="{13692FA0-AF3A-4B03-AA2B-03BACF4537BE}" presName="childShape" presStyleCnt="0"/>
      <dgm:spPr/>
    </dgm:pt>
    <dgm:pt modelId="{6E8B8F64-4C39-48D6-9880-7A11470E2A0E}" type="pres">
      <dgm:prSet presAssocID="{919E957E-A26D-4C98-B359-0BDB687A33A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ECC3878-89C1-49A7-AB10-3EB96415913E}" type="pres">
      <dgm:prSet presAssocID="{F05B9111-4991-482D-BD88-C1F2BDBDE98A}" presName="childText" presStyleLbl="bgAcc1" presStyleIdx="0" presStyleCnt="4" custScaleX="21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D9597-8423-4B55-B366-AB98DE9795ED}" type="pres">
      <dgm:prSet presAssocID="{F9245F89-E0DC-4025-9D27-AAA2F8EDDEB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972756A-9B15-4EF3-9807-924524611F90}" type="pres">
      <dgm:prSet presAssocID="{D6C06378-0455-4EAB-A92F-7B06A749C8CF}" presName="childText" presStyleLbl="bgAcc1" presStyleIdx="1" presStyleCnt="4" custScaleX="21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2061C-B75D-45AD-8315-B81A90459E2C}" type="pres">
      <dgm:prSet presAssocID="{43D7A2C4-2C7F-4083-8F60-9D30D9D1F3C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7A7DDFF-3BB0-4BBB-8EED-E8CB6AEFAB82}" type="pres">
      <dgm:prSet presAssocID="{431116DE-28DE-44D5-9F5E-3608399DBE16}" presName="childText" presStyleLbl="bgAcc1" presStyleIdx="2" presStyleCnt="4" custScaleX="216043" custLinFactNeighborX="1956" custLinFactNeighborY="3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726B-DF5C-4BA3-8522-EAC66007C6E9}" type="pres">
      <dgm:prSet presAssocID="{35CBE585-035C-418B-96F0-D20952CCD35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AFBFA2C-3C79-467F-BF7A-94FD6B059366}" type="pres">
      <dgm:prSet presAssocID="{2EE6F44E-F42C-4D5C-9982-D3A4C2ADEC66}" presName="childText" presStyleLbl="bgAcc1" presStyleIdx="3" presStyleCnt="4" custScaleX="22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476C1-24A3-4A95-A672-6F756AA031AD}" type="pres">
      <dgm:prSet presAssocID="{D49485E8-8BA2-4C43-A60F-7BF8810A99F0}" presName="root" presStyleCnt="0"/>
      <dgm:spPr/>
    </dgm:pt>
    <dgm:pt modelId="{6D7BB492-1BFC-4333-B8BD-4041B0A7CD51}" type="pres">
      <dgm:prSet presAssocID="{D49485E8-8BA2-4C43-A60F-7BF8810A99F0}" presName="rootComposite" presStyleCnt="0"/>
      <dgm:spPr/>
    </dgm:pt>
    <dgm:pt modelId="{7D2DEFD5-14B8-4975-BA99-EBF1ACA5A7C2}" type="pres">
      <dgm:prSet presAssocID="{D49485E8-8BA2-4C43-A60F-7BF8810A99F0}" presName="rootText" presStyleLbl="node1" presStyleIdx="1" presStyleCnt="3"/>
      <dgm:spPr/>
      <dgm:t>
        <a:bodyPr/>
        <a:lstStyle/>
        <a:p>
          <a:endParaRPr lang="ru-RU"/>
        </a:p>
      </dgm:t>
    </dgm:pt>
    <dgm:pt modelId="{C7B1FE9A-9040-4235-A2EC-00EDE429C469}" type="pres">
      <dgm:prSet presAssocID="{D49485E8-8BA2-4C43-A60F-7BF8810A99F0}" presName="rootConnector" presStyleLbl="node1" presStyleIdx="1" presStyleCnt="3"/>
      <dgm:spPr/>
      <dgm:t>
        <a:bodyPr/>
        <a:lstStyle/>
        <a:p>
          <a:endParaRPr lang="ru-RU"/>
        </a:p>
      </dgm:t>
    </dgm:pt>
    <dgm:pt modelId="{910C0BB9-21AD-4D2A-8411-3D52B641BF11}" type="pres">
      <dgm:prSet presAssocID="{D49485E8-8BA2-4C43-A60F-7BF8810A99F0}" presName="childShape" presStyleCnt="0"/>
      <dgm:spPr/>
    </dgm:pt>
    <dgm:pt modelId="{3093995F-4B9C-4690-9DD2-9FB69331AEAB}" type="pres">
      <dgm:prSet presAssocID="{C8F410D3-70AE-4B7F-9FC0-31457364771B}" presName="root" presStyleCnt="0"/>
      <dgm:spPr/>
    </dgm:pt>
    <dgm:pt modelId="{15028928-CF8E-4FF5-A2C7-66BBD1860E55}" type="pres">
      <dgm:prSet presAssocID="{C8F410D3-70AE-4B7F-9FC0-31457364771B}" presName="rootComposite" presStyleCnt="0"/>
      <dgm:spPr/>
    </dgm:pt>
    <dgm:pt modelId="{109ADB8C-CDB8-4688-80F6-5FDC50D4BA83}" type="pres">
      <dgm:prSet presAssocID="{C8F410D3-70AE-4B7F-9FC0-31457364771B}" presName="rootText" presStyleLbl="node1" presStyleIdx="2" presStyleCnt="3"/>
      <dgm:spPr/>
      <dgm:t>
        <a:bodyPr/>
        <a:lstStyle/>
        <a:p>
          <a:endParaRPr lang="ru-RU"/>
        </a:p>
      </dgm:t>
    </dgm:pt>
    <dgm:pt modelId="{DC6E74F5-64F9-4F8E-86C2-6CEB60B60912}" type="pres">
      <dgm:prSet presAssocID="{C8F410D3-70AE-4B7F-9FC0-31457364771B}" presName="rootConnector" presStyleLbl="node1" presStyleIdx="2" presStyleCnt="3"/>
      <dgm:spPr/>
      <dgm:t>
        <a:bodyPr/>
        <a:lstStyle/>
        <a:p>
          <a:endParaRPr lang="ru-RU"/>
        </a:p>
      </dgm:t>
    </dgm:pt>
    <dgm:pt modelId="{A62950FE-9A43-45B2-A7ED-9D3E1576F569}" type="pres">
      <dgm:prSet presAssocID="{C8F410D3-70AE-4B7F-9FC0-31457364771B}" presName="childShape" presStyleCnt="0"/>
      <dgm:spPr/>
    </dgm:pt>
  </dgm:ptLst>
  <dgm:cxnLst>
    <dgm:cxn modelId="{6A7A27AA-D6CA-4604-81DF-FAD6C787ACDA}" type="presOf" srcId="{43D7A2C4-2C7F-4083-8F60-9D30D9D1F3C5}" destId="{16B2061C-B75D-45AD-8315-B81A90459E2C}" srcOrd="0" destOrd="0" presId="urn:microsoft.com/office/officeart/2005/8/layout/hierarchy3"/>
    <dgm:cxn modelId="{9512173D-DB7E-4DDF-9B99-A566E79DD215}" type="presOf" srcId="{D49485E8-8BA2-4C43-A60F-7BF8810A99F0}" destId="{C7B1FE9A-9040-4235-A2EC-00EDE429C469}" srcOrd="1" destOrd="0" presId="urn:microsoft.com/office/officeart/2005/8/layout/hierarchy3"/>
    <dgm:cxn modelId="{121A8284-30D5-49E7-9E42-2AFD053EFCD7}" type="presOf" srcId="{F9245F89-E0DC-4025-9D27-AAA2F8EDDEBF}" destId="{0BDD9597-8423-4B55-B366-AB98DE9795ED}" srcOrd="0" destOrd="0" presId="urn:microsoft.com/office/officeart/2005/8/layout/hierarchy3"/>
    <dgm:cxn modelId="{049271A3-C3EB-4845-89A5-64994E877294}" type="presOf" srcId="{D6C06378-0455-4EAB-A92F-7B06A749C8CF}" destId="{1972756A-9B15-4EF3-9807-924524611F90}" srcOrd="0" destOrd="0" presId="urn:microsoft.com/office/officeart/2005/8/layout/hierarchy3"/>
    <dgm:cxn modelId="{66DB7FEA-8174-4877-BEA2-A9E1C28EDBD7}" srcId="{ED532197-8DF7-46A8-8106-F11DB7E14D4E}" destId="{13692FA0-AF3A-4B03-AA2B-03BACF4537BE}" srcOrd="0" destOrd="0" parTransId="{A1F382B4-831C-46EF-AAAE-AF06C0C5CE35}" sibTransId="{CBFD4019-4647-409C-981B-BA286C2EA8F8}"/>
    <dgm:cxn modelId="{BA88CBF2-8E83-4A96-8E17-26AA4B479E56}" type="presOf" srcId="{ED532197-8DF7-46A8-8106-F11DB7E14D4E}" destId="{40F13AA9-1A7B-4FDD-A2DF-2DFD7FA5CCB6}" srcOrd="0" destOrd="0" presId="urn:microsoft.com/office/officeart/2005/8/layout/hierarchy3"/>
    <dgm:cxn modelId="{E2286F53-DAAB-4C42-AF18-A6785E01685F}" type="presOf" srcId="{C8F410D3-70AE-4B7F-9FC0-31457364771B}" destId="{DC6E74F5-64F9-4F8E-86C2-6CEB60B60912}" srcOrd="1" destOrd="0" presId="urn:microsoft.com/office/officeart/2005/8/layout/hierarchy3"/>
    <dgm:cxn modelId="{DFFF0DE2-DF45-427D-BE3E-B8C7833C5E01}" srcId="{ED532197-8DF7-46A8-8106-F11DB7E14D4E}" destId="{D49485E8-8BA2-4C43-A60F-7BF8810A99F0}" srcOrd="1" destOrd="0" parTransId="{732D6F53-C2B1-46AC-9071-94AC83BAE85D}" sibTransId="{4599F5B3-302F-4EB8-95E8-A1060096A478}"/>
    <dgm:cxn modelId="{998C6ACF-32DA-41C6-8589-39DBCECD263A}" type="presOf" srcId="{431116DE-28DE-44D5-9F5E-3608399DBE16}" destId="{07A7DDFF-3BB0-4BBB-8EED-E8CB6AEFAB82}" srcOrd="0" destOrd="0" presId="urn:microsoft.com/office/officeart/2005/8/layout/hierarchy3"/>
    <dgm:cxn modelId="{C728EBCF-3CE2-4EEE-A3ED-D2AE5D7E67AB}" type="presOf" srcId="{D49485E8-8BA2-4C43-A60F-7BF8810A99F0}" destId="{7D2DEFD5-14B8-4975-BA99-EBF1ACA5A7C2}" srcOrd="0" destOrd="0" presId="urn:microsoft.com/office/officeart/2005/8/layout/hierarchy3"/>
    <dgm:cxn modelId="{4334F3DD-53E3-48D8-9535-1ADACA7A94AE}" type="presOf" srcId="{13692FA0-AF3A-4B03-AA2B-03BACF4537BE}" destId="{659939CA-DDFE-4767-9A5C-1A63C893F795}" srcOrd="0" destOrd="0" presId="urn:microsoft.com/office/officeart/2005/8/layout/hierarchy3"/>
    <dgm:cxn modelId="{48ECA868-5623-4A0A-B8AB-C60839D0A5C2}" type="presOf" srcId="{35CBE585-035C-418B-96F0-D20952CCD358}" destId="{1BAD726B-DF5C-4BA3-8522-EAC66007C6E9}" srcOrd="0" destOrd="0" presId="urn:microsoft.com/office/officeart/2005/8/layout/hierarchy3"/>
    <dgm:cxn modelId="{30196E10-54A8-404C-94D4-ADA8DDFB0756}" type="presOf" srcId="{2EE6F44E-F42C-4D5C-9982-D3A4C2ADEC66}" destId="{EAFBFA2C-3C79-467F-BF7A-94FD6B059366}" srcOrd="0" destOrd="0" presId="urn:microsoft.com/office/officeart/2005/8/layout/hierarchy3"/>
    <dgm:cxn modelId="{5614C9A7-021C-4499-BE99-BC7598404C4D}" srcId="{ED532197-8DF7-46A8-8106-F11DB7E14D4E}" destId="{C8F410D3-70AE-4B7F-9FC0-31457364771B}" srcOrd="2" destOrd="0" parTransId="{A14BA871-DFA3-4D75-A58E-A43BD6AE58D2}" sibTransId="{266208F9-A3C8-457E-AB5D-1321974AAF8C}"/>
    <dgm:cxn modelId="{EE4E9281-2871-496C-A7D8-2321B792130A}" type="presOf" srcId="{F05B9111-4991-482D-BD88-C1F2BDBDE98A}" destId="{1ECC3878-89C1-49A7-AB10-3EB96415913E}" srcOrd="0" destOrd="0" presId="urn:microsoft.com/office/officeart/2005/8/layout/hierarchy3"/>
    <dgm:cxn modelId="{191C6749-9E72-48ED-9150-08DF28BAB0D8}" srcId="{13692FA0-AF3A-4B03-AA2B-03BACF4537BE}" destId="{431116DE-28DE-44D5-9F5E-3608399DBE16}" srcOrd="2" destOrd="0" parTransId="{43D7A2C4-2C7F-4083-8F60-9D30D9D1F3C5}" sibTransId="{D2A5A626-5C03-4754-8F9B-468877F55424}"/>
    <dgm:cxn modelId="{F41E87E7-1003-49D2-B5DC-1AE705E306FD}" srcId="{13692FA0-AF3A-4B03-AA2B-03BACF4537BE}" destId="{2EE6F44E-F42C-4D5C-9982-D3A4C2ADEC66}" srcOrd="3" destOrd="0" parTransId="{35CBE585-035C-418B-96F0-D20952CCD358}" sibTransId="{DD48BB1A-6D21-4DC1-9B27-1C427AC834B9}"/>
    <dgm:cxn modelId="{BBCC3099-9DD0-4154-BEAF-803D56EA4E56}" type="presOf" srcId="{13692FA0-AF3A-4B03-AA2B-03BACF4537BE}" destId="{338242AA-E8A6-4FA9-9873-FA9C88AC6AC1}" srcOrd="1" destOrd="0" presId="urn:microsoft.com/office/officeart/2005/8/layout/hierarchy3"/>
    <dgm:cxn modelId="{B0B1EBE0-A1D6-49E3-B5EE-A64C275A0468}" type="presOf" srcId="{C8F410D3-70AE-4B7F-9FC0-31457364771B}" destId="{109ADB8C-CDB8-4688-80F6-5FDC50D4BA83}" srcOrd="0" destOrd="0" presId="urn:microsoft.com/office/officeart/2005/8/layout/hierarchy3"/>
    <dgm:cxn modelId="{8E9ED585-0735-4042-909B-1A3AD6DF25B2}" type="presOf" srcId="{919E957E-A26D-4C98-B359-0BDB687A33AC}" destId="{6E8B8F64-4C39-48D6-9880-7A11470E2A0E}" srcOrd="0" destOrd="0" presId="urn:microsoft.com/office/officeart/2005/8/layout/hierarchy3"/>
    <dgm:cxn modelId="{95D08C36-ABA5-407A-B76C-1A48323A94DE}" srcId="{13692FA0-AF3A-4B03-AA2B-03BACF4537BE}" destId="{F05B9111-4991-482D-BD88-C1F2BDBDE98A}" srcOrd="0" destOrd="0" parTransId="{919E957E-A26D-4C98-B359-0BDB687A33AC}" sibTransId="{D9A99107-A791-44AC-A272-6F06974EBAAA}"/>
    <dgm:cxn modelId="{0FA0952F-5635-42F1-AAD5-CA02B3D7ACAF}" srcId="{13692FA0-AF3A-4B03-AA2B-03BACF4537BE}" destId="{D6C06378-0455-4EAB-A92F-7B06A749C8CF}" srcOrd="1" destOrd="0" parTransId="{F9245F89-E0DC-4025-9D27-AAA2F8EDDEBF}" sibTransId="{B8D98957-967F-43B6-B719-E27008FA69EE}"/>
    <dgm:cxn modelId="{19CAE9CA-7D20-4D46-88B2-EAF88FEA6B91}" type="presParOf" srcId="{40F13AA9-1A7B-4FDD-A2DF-2DFD7FA5CCB6}" destId="{D8251F2F-48AA-4708-8D55-75389361D976}" srcOrd="0" destOrd="0" presId="urn:microsoft.com/office/officeart/2005/8/layout/hierarchy3"/>
    <dgm:cxn modelId="{43B495F7-86C6-4BF2-B306-9A011A9937A0}" type="presParOf" srcId="{D8251F2F-48AA-4708-8D55-75389361D976}" destId="{7DBC1D39-1ED2-40B2-835C-6F628D724E05}" srcOrd="0" destOrd="0" presId="urn:microsoft.com/office/officeart/2005/8/layout/hierarchy3"/>
    <dgm:cxn modelId="{2D052F94-E19A-428B-854D-8E2A34C4419B}" type="presParOf" srcId="{7DBC1D39-1ED2-40B2-835C-6F628D724E05}" destId="{659939CA-DDFE-4767-9A5C-1A63C893F795}" srcOrd="0" destOrd="0" presId="urn:microsoft.com/office/officeart/2005/8/layout/hierarchy3"/>
    <dgm:cxn modelId="{B3A33435-541F-41A9-9D83-93A6D28068F5}" type="presParOf" srcId="{7DBC1D39-1ED2-40B2-835C-6F628D724E05}" destId="{338242AA-E8A6-4FA9-9873-FA9C88AC6AC1}" srcOrd="1" destOrd="0" presId="urn:microsoft.com/office/officeart/2005/8/layout/hierarchy3"/>
    <dgm:cxn modelId="{4C1D5D99-EEEA-4524-8E86-F3BD56689F3E}" type="presParOf" srcId="{D8251F2F-48AA-4708-8D55-75389361D976}" destId="{186E7858-86AA-4881-AE10-8C26D7D27BE8}" srcOrd="1" destOrd="0" presId="urn:microsoft.com/office/officeart/2005/8/layout/hierarchy3"/>
    <dgm:cxn modelId="{B4100560-DF73-42AC-A846-BD5062226DB4}" type="presParOf" srcId="{186E7858-86AA-4881-AE10-8C26D7D27BE8}" destId="{6E8B8F64-4C39-48D6-9880-7A11470E2A0E}" srcOrd="0" destOrd="0" presId="urn:microsoft.com/office/officeart/2005/8/layout/hierarchy3"/>
    <dgm:cxn modelId="{DDACCD31-CD07-4458-B480-B40DC999F246}" type="presParOf" srcId="{186E7858-86AA-4881-AE10-8C26D7D27BE8}" destId="{1ECC3878-89C1-49A7-AB10-3EB96415913E}" srcOrd="1" destOrd="0" presId="urn:microsoft.com/office/officeart/2005/8/layout/hierarchy3"/>
    <dgm:cxn modelId="{E839D0E2-FCA9-4178-A8E6-83CFEF497D91}" type="presParOf" srcId="{186E7858-86AA-4881-AE10-8C26D7D27BE8}" destId="{0BDD9597-8423-4B55-B366-AB98DE9795ED}" srcOrd="2" destOrd="0" presId="urn:microsoft.com/office/officeart/2005/8/layout/hierarchy3"/>
    <dgm:cxn modelId="{4ECC4535-7574-414A-A67B-AA6BF06CDC0A}" type="presParOf" srcId="{186E7858-86AA-4881-AE10-8C26D7D27BE8}" destId="{1972756A-9B15-4EF3-9807-924524611F90}" srcOrd="3" destOrd="0" presId="urn:microsoft.com/office/officeart/2005/8/layout/hierarchy3"/>
    <dgm:cxn modelId="{B5C417A6-A9B8-47AC-9571-573B62C0C4DE}" type="presParOf" srcId="{186E7858-86AA-4881-AE10-8C26D7D27BE8}" destId="{16B2061C-B75D-45AD-8315-B81A90459E2C}" srcOrd="4" destOrd="0" presId="urn:microsoft.com/office/officeart/2005/8/layout/hierarchy3"/>
    <dgm:cxn modelId="{857015FF-7BFB-44D3-9AD7-AF56A1CFF097}" type="presParOf" srcId="{186E7858-86AA-4881-AE10-8C26D7D27BE8}" destId="{07A7DDFF-3BB0-4BBB-8EED-E8CB6AEFAB82}" srcOrd="5" destOrd="0" presId="urn:microsoft.com/office/officeart/2005/8/layout/hierarchy3"/>
    <dgm:cxn modelId="{C91AA938-4092-429D-B345-2957EAC9F755}" type="presParOf" srcId="{186E7858-86AA-4881-AE10-8C26D7D27BE8}" destId="{1BAD726B-DF5C-4BA3-8522-EAC66007C6E9}" srcOrd="6" destOrd="0" presId="urn:microsoft.com/office/officeart/2005/8/layout/hierarchy3"/>
    <dgm:cxn modelId="{035FDA20-5F77-4D07-AAA1-D13617B340E1}" type="presParOf" srcId="{186E7858-86AA-4881-AE10-8C26D7D27BE8}" destId="{EAFBFA2C-3C79-467F-BF7A-94FD6B059366}" srcOrd="7" destOrd="0" presId="urn:microsoft.com/office/officeart/2005/8/layout/hierarchy3"/>
    <dgm:cxn modelId="{FBC75699-A375-4F49-BE6D-FA8910C579EF}" type="presParOf" srcId="{40F13AA9-1A7B-4FDD-A2DF-2DFD7FA5CCB6}" destId="{4F9476C1-24A3-4A95-A672-6F756AA031AD}" srcOrd="1" destOrd="0" presId="urn:microsoft.com/office/officeart/2005/8/layout/hierarchy3"/>
    <dgm:cxn modelId="{4F8DF99B-F074-4B6E-AF1A-86BFFCDD5E82}" type="presParOf" srcId="{4F9476C1-24A3-4A95-A672-6F756AA031AD}" destId="{6D7BB492-1BFC-4333-B8BD-4041B0A7CD51}" srcOrd="0" destOrd="0" presId="urn:microsoft.com/office/officeart/2005/8/layout/hierarchy3"/>
    <dgm:cxn modelId="{B6EFFAB7-2864-49DA-8EA1-22F80F9E034A}" type="presParOf" srcId="{6D7BB492-1BFC-4333-B8BD-4041B0A7CD51}" destId="{7D2DEFD5-14B8-4975-BA99-EBF1ACA5A7C2}" srcOrd="0" destOrd="0" presId="urn:microsoft.com/office/officeart/2005/8/layout/hierarchy3"/>
    <dgm:cxn modelId="{25CE68FC-4FB1-4FFA-8A1A-9D41734A08FE}" type="presParOf" srcId="{6D7BB492-1BFC-4333-B8BD-4041B0A7CD51}" destId="{C7B1FE9A-9040-4235-A2EC-00EDE429C469}" srcOrd="1" destOrd="0" presId="urn:microsoft.com/office/officeart/2005/8/layout/hierarchy3"/>
    <dgm:cxn modelId="{F291075A-732E-4EF9-87A2-74EB326C1626}" type="presParOf" srcId="{4F9476C1-24A3-4A95-A672-6F756AA031AD}" destId="{910C0BB9-21AD-4D2A-8411-3D52B641BF11}" srcOrd="1" destOrd="0" presId="urn:microsoft.com/office/officeart/2005/8/layout/hierarchy3"/>
    <dgm:cxn modelId="{0D31D8F9-2E57-495D-862B-B4C3C326D93D}" type="presParOf" srcId="{40F13AA9-1A7B-4FDD-A2DF-2DFD7FA5CCB6}" destId="{3093995F-4B9C-4690-9DD2-9FB69331AEAB}" srcOrd="2" destOrd="0" presId="urn:microsoft.com/office/officeart/2005/8/layout/hierarchy3"/>
    <dgm:cxn modelId="{F88511E3-94B7-40E6-8F80-1D356A4BDB0A}" type="presParOf" srcId="{3093995F-4B9C-4690-9DD2-9FB69331AEAB}" destId="{15028928-CF8E-4FF5-A2C7-66BBD1860E55}" srcOrd="0" destOrd="0" presId="urn:microsoft.com/office/officeart/2005/8/layout/hierarchy3"/>
    <dgm:cxn modelId="{BC593856-D9CA-48E9-81FD-E58106EBDF79}" type="presParOf" srcId="{15028928-CF8E-4FF5-A2C7-66BBD1860E55}" destId="{109ADB8C-CDB8-4688-80F6-5FDC50D4BA83}" srcOrd="0" destOrd="0" presId="urn:microsoft.com/office/officeart/2005/8/layout/hierarchy3"/>
    <dgm:cxn modelId="{1A2FF1D0-2F0F-4B83-8EE4-CEB9B012E8CA}" type="presParOf" srcId="{15028928-CF8E-4FF5-A2C7-66BBD1860E55}" destId="{DC6E74F5-64F9-4F8E-86C2-6CEB60B60912}" srcOrd="1" destOrd="0" presId="urn:microsoft.com/office/officeart/2005/8/layout/hierarchy3"/>
    <dgm:cxn modelId="{69A18E3F-A772-418D-A09A-B706D03475C7}" type="presParOf" srcId="{3093995F-4B9C-4690-9DD2-9FB69331AEAB}" destId="{A62950FE-9A43-45B2-A7ED-9D3E1576F569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C7C444-1E12-49F0-AA2A-786029EE8F9F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70163-C839-457B-96EB-860C758A0975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800" b="1" u="sng" dirty="0" smtClean="0">
              <a:solidFill>
                <a:srgbClr val="800080"/>
              </a:solidFill>
            </a:rPr>
            <a:t>Страхователь имеет право:</a:t>
          </a:r>
          <a:endParaRPr lang="ru-RU" sz="1800" dirty="0">
            <a:solidFill>
              <a:srgbClr val="800080"/>
            </a:solidFill>
          </a:endParaRPr>
        </a:p>
      </dgm:t>
    </dgm:pt>
    <dgm:pt modelId="{4B0BBBC9-925E-4544-9474-2DF3FE0AC98D}" type="parTrans" cxnId="{D047A678-79A1-45E7-851F-5BD0D42EB387}">
      <dgm:prSet/>
      <dgm:spPr/>
      <dgm:t>
        <a:bodyPr/>
        <a:lstStyle/>
        <a:p>
          <a:endParaRPr lang="ru-RU"/>
        </a:p>
      </dgm:t>
    </dgm:pt>
    <dgm:pt modelId="{9B9290C3-D355-4D74-85B4-FD52F5BA9212}" type="sibTrans" cxnId="{D047A678-79A1-45E7-851F-5BD0D42EB387}">
      <dgm:prSet/>
      <dgm:spPr/>
      <dgm:t>
        <a:bodyPr/>
        <a:lstStyle/>
        <a:p>
          <a:endParaRPr lang="ru-RU"/>
        </a:p>
      </dgm:t>
    </dgm:pt>
    <dgm:pt modelId="{ADB0B05B-F42B-4240-A2E1-DF4E26CAB215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800080"/>
              </a:solidFill>
            </a:rPr>
            <a:t>участвовать в установлении ему надбавок к тарифу;</a:t>
          </a:r>
          <a:endParaRPr lang="ru-RU" dirty="0">
            <a:solidFill>
              <a:srgbClr val="800080"/>
            </a:solidFill>
          </a:endParaRPr>
        </a:p>
      </dgm:t>
    </dgm:pt>
    <dgm:pt modelId="{AD83E3FE-FC91-45A5-8D01-A6BD3C3DCFBD}" type="parTrans" cxnId="{202F001E-B43B-4DCC-96A3-78AEC5D3002A}">
      <dgm:prSet/>
      <dgm:spPr/>
      <dgm:t>
        <a:bodyPr/>
        <a:lstStyle/>
        <a:p>
          <a:endParaRPr lang="ru-RU"/>
        </a:p>
      </dgm:t>
    </dgm:pt>
    <dgm:pt modelId="{EF8C0A75-BFDA-401E-990D-6823D6F9F8AE}" type="sibTrans" cxnId="{202F001E-B43B-4DCC-96A3-78AEC5D3002A}">
      <dgm:prSet/>
      <dgm:spPr/>
      <dgm:t>
        <a:bodyPr/>
        <a:lstStyle/>
        <a:p>
          <a:endParaRPr lang="ru-RU"/>
        </a:p>
      </dgm:t>
    </dgm:pt>
    <dgm:pt modelId="{C5BF34ED-7C7A-4A6D-BBC8-BD7A7167D2B0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ru-RU" b="1" dirty="0" smtClean="0">
              <a:solidFill>
                <a:srgbClr val="800080"/>
              </a:solidFill>
            </a:rPr>
            <a:t>требовать участия органа исполнительной власти по труду в проверке правильности установления ему надбавок;</a:t>
          </a:r>
          <a:endParaRPr lang="ru-RU" dirty="0">
            <a:solidFill>
              <a:srgbClr val="800080"/>
            </a:solidFill>
          </a:endParaRPr>
        </a:p>
      </dgm:t>
    </dgm:pt>
    <dgm:pt modelId="{2137A1B5-9C74-45C4-819E-00BE2B6E100B}" type="parTrans" cxnId="{A58C8A78-61BA-4B38-90F6-E16854AD03FC}">
      <dgm:prSet/>
      <dgm:spPr/>
      <dgm:t>
        <a:bodyPr/>
        <a:lstStyle/>
        <a:p>
          <a:endParaRPr lang="ru-RU"/>
        </a:p>
      </dgm:t>
    </dgm:pt>
    <dgm:pt modelId="{C8B941C0-A4AD-435F-A037-69F1B8BFCDA0}" type="sibTrans" cxnId="{A58C8A78-61BA-4B38-90F6-E16854AD03FC}">
      <dgm:prSet/>
      <dgm:spPr/>
      <dgm:t>
        <a:bodyPr/>
        <a:lstStyle/>
        <a:p>
          <a:endParaRPr lang="ru-RU"/>
        </a:p>
      </dgm:t>
    </dgm:pt>
    <dgm:pt modelId="{9000F633-8C73-409C-87F1-C99202770319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ru-RU" b="1" dirty="0" smtClean="0">
              <a:solidFill>
                <a:srgbClr val="800080"/>
              </a:solidFill>
            </a:rPr>
            <a:t>защищать права и интересы свои и застрахованных, в т.ч. в суде;</a:t>
          </a:r>
          <a:endParaRPr lang="ru-RU" dirty="0">
            <a:solidFill>
              <a:srgbClr val="800080"/>
            </a:solidFill>
          </a:endParaRPr>
        </a:p>
      </dgm:t>
    </dgm:pt>
    <dgm:pt modelId="{4FDC3060-3F09-4E68-A483-B0559DE30F13}" type="parTrans" cxnId="{B413CEA0-A47C-4D83-8AAD-1308338C4E4D}">
      <dgm:prSet/>
      <dgm:spPr/>
      <dgm:t>
        <a:bodyPr/>
        <a:lstStyle/>
        <a:p>
          <a:endParaRPr lang="ru-RU"/>
        </a:p>
      </dgm:t>
    </dgm:pt>
    <dgm:pt modelId="{833081AE-ECCA-40D0-A45C-9B8468BD9600}" type="sibTrans" cxnId="{B413CEA0-A47C-4D83-8AAD-1308338C4E4D}">
      <dgm:prSet/>
      <dgm:spPr/>
      <dgm:t>
        <a:bodyPr/>
        <a:lstStyle/>
        <a:p>
          <a:endParaRPr lang="ru-RU"/>
        </a:p>
      </dgm:t>
    </dgm:pt>
    <dgm:pt modelId="{14DEDB47-1049-44FB-8FEA-36C4E75A07A4}" type="pres">
      <dgm:prSet presAssocID="{F6C7C444-1E12-49F0-AA2A-786029EE8F9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B3702-2AA5-43F7-9BB1-A3D06D71C440}" type="pres">
      <dgm:prSet presAssocID="{F6C7C444-1E12-49F0-AA2A-786029EE8F9F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w="114300" prst="hardEdge"/>
        </a:sp3d>
      </dgm:spPr>
      <dgm:t>
        <a:bodyPr/>
        <a:lstStyle/>
        <a:p>
          <a:endParaRPr lang="ru-RU"/>
        </a:p>
      </dgm:t>
    </dgm:pt>
    <dgm:pt modelId="{928A764B-D678-4232-9DD4-46E01B9C5ADA}" type="pres">
      <dgm:prSet presAssocID="{F6C7C444-1E12-49F0-AA2A-786029EE8F9F}" presName="linearProcess" presStyleCnt="0"/>
      <dgm:spPr/>
    </dgm:pt>
    <dgm:pt modelId="{81C99600-C4B0-46F5-B581-4913E021C344}" type="pres">
      <dgm:prSet presAssocID="{D5F70163-C839-457B-96EB-860C758A0975}" presName="textNode" presStyleLbl="node1" presStyleIdx="0" presStyleCnt="4" custLinFactNeighborX="-4157" custLinFactNeighborY="1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953E9-9AC9-4BD8-99D2-E9F357842175}" type="pres">
      <dgm:prSet presAssocID="{9B9290C3-D355-4D74-85B4-FD52F5BA9212}" presName="sibTrans" presStyleCnt="0"/>
      <dgm:spPr/>
    </dgm:pt>
    <dgm:pt modelId="{261040B8-8558-4AD1-810C-276C62CF7065}" type="pres">
      <dgm:prSet presAssocID="{ADB0B05B-F42B-4240-A2E1-DF4E26CAB21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B808-F22D-4911-A171-46FC0C0BAC55}" type="pres">
      <dgm:prSet presAssocID="{EF8C0A75-BFDA-401E-990D-6823D6F9F8AE}" presName="sibTrans" presStyleCnt="0"/>
      <dgm:spPr/>
    </dgm:pt>
    <dgm:pt modelId="{3754C802-6D7D-4C1E-AE12-DBDDB8301D3B}" type="pres">
      <dgm:prSet presAssocID="{C5BF34ED-7C7A-4A6D-BBC8-BD7A7167D2B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E9658-3FC1-41AE-A2B0-92B93BB14181}" type="pres">
      <dgm:prSet presAssocID="{C8B941C0-A4AD-435F-A037-69F1B8BFCDA0}" presName="sibTrans" presStyleCnt="0"/>
      <dgm:spPr/>
    </dgm:pt>
    <dgm:pt modelId="{CDF0F005-3C9D-4F6A-948B-99DD81561817}" type="pres">
      <dgm:prSet presAssocID="{9000F633-8C73-409C-87F1-C9920277031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22386B-8442-40E4-8D86-629E34967635}" type="presOf" srcId="{F6C7C444-1E12-49F0-AA2A-786029EE8F9F}" destId="{14DEDB47-1049-44FB-8FEA-36C4E75A07A4}" srcOrd="0" destOrd="0" presId="urn:microsoft.com/office/officeart/2005/8/layout/hProcess9"/>
    <dgm:cxn modelId="{202F001E-B43B-4DCC-96A3-78AEC5D3002A}" srcId="{F6C7C444-1E12-49F0-AA2A-786029EE8F9F}" destId="{ADB0B05B-F42B-4240-A2E1-DF4E26CAB215}" srcOrd="1" destOrd="0" parTransId="{AD83E3FE-FC91-45A5-8D01-A6BD3C3DCFBD}" sibTransId="{EF8C0A75-BFDA-401E-990D-6823D6F9F8AE}"/>
    <dgm:cxn modelId="{075AFD46-17AD-406C-9FC2-F59F9E052F11}" type="presOf" srcId="{C5BF34ED-7C7A-4A6D-BBC8-BD7A7167D2B0}" destId="{3754C802-6D7D-4C1E-AE12-DBDDB8301D3B}" srcOrd="0" destOrd="0" presId="urn:microsoft.com/office/officeart/2005/8/layout/hProcess9"/>
    <dgm:cxn modelId="{B413CEA0-A47C-4D83-8AAD-1308338C4E4D}" srcId="{F6C7C444-1E12-49F0-AA2A-786029EE8F9F}" destId="{9000F633-8C73-409C-87F1-C99202770319}" srcOrd="3" destOrd="0" parTransId="{4FDC3060-3F09-4E68-A483-B0559DE30F13}" sibTransId="{833081AE-ECCA-40D0-A45C-9B8468BD9600}"/>
    <dgm:cxn modelId="{A58C8A78-61BA-4B38-90F6-E16854AD03FC}" srcId="{F6C7C444-1E12-49F0-AA2A-786029EE8F9F}" destId="{C5BF34ED-7C7A-4A6D-BBC8-BD7A7167D2B0}" srcOrd="2" destOrd="0" parTransId="{2137A1B5-9C74-45C4-819E-00BE2B6E100B}" sibTransId="{C8B941C0-A4AD-435F-A037-69F1B8BFCDA0}"/>
    <dgm:cxn modelId="{D047A678-79A1-45E7-851F-5BD0D42EB387}" srcId="{F6C7C444-1E12-49F0-AA2A-786029EE8F9F}" destId="{D5F70163-C839-457B-96EB-860C758A0975}" srcOrd="0" destOrd="0" parTransId="{4B0BBBC9-925E-4544-9474-2DF3FE0AC98D}" sibTransId="{9B9290C3-D355-4D74-85B4-FD52F5BA9212}"/>
    <dgm:cxn modelId="{7816F469-1757-4699-9633-C6C765B1CFB6}" type="presOf" srcId="{9000F633-8C73-409C-87F1-C99202770319}" destId="{CDF0F005-3C9D-4F6A-948B-99DD81561817}" srcOrd="0" destOrd="0" presId="urn:microsoft.com/office/officeart/2005/8/layout/hProcess9"/>
    <dgm:cxn modelId="{4426E702-9769-4AAB-A26C-AFBDFFCD59AF}" type="presOf" srcId="{D5F70163-C839-457B-96EB-860C758A0975}" destId="{81C99600-C4B0-46F5-B581-4913E021C344}" srcOrd="0" destOrd="0" presId="urn:microsoft.com/office/officeart/2005/8/layout/hProcess9"/>
    <dgm:cxn modelId="{72EC3234-4097-4F05-ABAA-F29A9BFDB32E}" type="presOf" srcId="{ADB0B05B-F42B-4240-A2E1-DF4E26CAB215}" destId="{261040B8-8558-4AD1-810C-276C62CF7065}" srcOrd="0" destOrd="0" presId="urn:microsoft.com/office/officeart/2005/8/layout/hProcess9"/>
    <dgm:cxn modelId="{B960AA96-BFCC-47D7-BE4B-3395A2502F9C}" type="presParOf" srcId="{14DEDB47-1049-44FB-8FEA-36C4E75A07A4}" destId="{532B3702-2AA5-43F7-9BB1-A3D06D71C440}" srcOrd="0" destOrd="0" presId="urn:microsoft.com/office/officeart/2005/8/layout/hProcess9"/>
    <dgm:cxn modelId="{8F928C9F-B91F-4172-A22A-F2DC56A85CE9}" type="presParOf" srcId="{14DEDB47-1049-44FB-8FEA-36C4E75A07A4}" destId="{928A764B-D678-4232-9DD4-46E01B9C5ADA}" srcOrd="1" destOrd="0" presId="urn:microsoft.com/office/officeart/2005/8/layout/hProcess9"/>
    <dgm:cxn modelId="{09586ADF-383C-49C1-AEA7-644B79EFB095}" type="presParOf" srcId="{928A764B-D678-4232-9DD4-46E01B9C5ADA}" destId="{81C99600-C4B0-46F5-B581-4913E021C344}" srcOrd="0" destOrd="0" presId="urn:microsoft.com/office/officeart/2005/8/layout/hProcess9"/>
    <dgm:cxn modelId="{84040767-FFB7-4E7F-9424-A1125C024923}" type="presParOf" srcId="{928A764B-D678-4232-9DD4-46E01B9C5ADA}" destId="{3E4953E9-9AC9-4BD8-99D2-E9F357842175}" srcOrd="1" destOrd="0" presId="urn:microsoft.com/office/officeart/2005/8/layout/hProcess9"/>
    <dgm:cxn modelId="{4DC4045D-5C1D-4D19-81B4-9E414ED4431E}" type="presParOf" srcId="{928A764B-D678-4232-9DD4-46E01B9C5ADA}" destId="{261040B8-8558-4AD1-810C-276C62CF7065}" srcOrd="2" destOrd="0" presId="urn:microsoft.com/office/officeart/2005/8/layout/hProcess9"/>
    <dgm:cxn modelId="{6A9E3EC3-D5A4-4F4D-BDF0-C3D386455EFD}" type="presParOf" srcId="{928A764B-D678-4232-9DD4-46E01B9C5ADA}" destId="{B84FB808-F22D-4911-A171-46FC0C0BAC55}" srcOrd="3" destOrd="0" presId="urn:microsoft.com/office/officeart/2005/8/layout/hProcess9"/>
    <dgm:cxn modelId="{697E25C2-2F79-4166-B4F0-69512201A53B}" type="presParOf" srcId="{928A764B-D678-4232-9DD4-46E01B9C5ADA}" destId="{3754C802-6D7D-4C1E-AE12-DBDDB8301D3B}" srcOrd="4" destOrd="0" presId="urn:microsoft.com/office/officeart/2005/8/layout/hProcess9"/>
    <dgm:cxn modelId="{876EC7F7-61CD-499B-89AE-762AF010F7F4}" type="presParOf" srcId="{928A764B-D678-4232-9DD4-46E01B9C5ADA}" destId="{BBBE9658-3FC1-41AE-A2B0-92B93BB14181}" srcOrd="5" destOrd="0" presId="urn:microsoft.com/office/officeart/2005/8/layout/hProcess9"/>
    <dgm:cxn modelId="{9C5C3098-2775-42C7-AB3F-C79ED2B32755}" type="presParOf" srcId="{928A764B-D678-4232-9DD4-46E01B9C5ADA}" destId="{CDF0F005-3C9D-4F6A-948B-99DD81561817}" srcOrd="6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842FDA-15E9-4C9D-92BB-55144DB5FA5F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2209A5-8485-4C42-95AF-F7A7E79B8EB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400" b="1" u="sng" dirty="0" smtClean="0">
              <a:solidFill>
                <a:srgbClr val="800080"/>
              </a:solidFill>
            </a:rPr>
            <a:t>Страхователь обязан:</a:t>
          </a:r>
          <a:endParaRPr lang="ru-RU" sz="1400" dirty="0">
            <a:solidFill>
              <a:srgbClr val="800080"/>
            </a:solidFill>
          </a:endParaRPr>
        </a:p>
      </dgm:t>
    </dgm:pt>
    <dgm:pt modelId="{3862226B-5149-4C9E-8FCD-B912D1435218}" type="parTrans" cxnId="{558A6454-A3AC-46FE-BDA2-F6FC28222BDD}">
      <dgm:prSet/>
      <dgm:spPr/>
      <dgm:t>
        <a:bodyPr/>
        <a:lstStyle/>
        <a:p>
          <a:endParaRPr lang="ru-RU"/>
        </a:p>
      </dgm:t>
    </dgm:pt>
    <dgm:pt modelId="{F7B8A7F7-8A59-47B2-9F8D-AB98A7F7862F}" type="sibTrans" cxnId="{558A6454-A3AC-46FE-BDA2-F6FC28222BDD}">
      <dgm:prSet/>
      <dgm:spPr/>
      <dgm:t>
        <a:bodyPr/>
        <a:lstStyle/>
        <a:p>
          <a:endParaRPr lang="ru-RU"/>
        </a:p>
      </dgm:t>
    </dgm:pt>
    <dgm:pt modelId="{431CACA5-E06B-4685-BC24-CE1C28A67157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200" dirty="0" smtClean="0">
              <a:solidFill>
                <a:srgbClr val="800080"/>
              </a:solidFill>
            </a:rPr>
            <a:t>направлять </a:t>
          </a:r>
          <a:r>
            <a:rPr lang="ru-RU" sz="1100" dirty="0" smtClean="0">
              <a:solidFill>
                <a:srgbClr val="800080"/>
              </a:solidFill>
            </a:rPr>
            <a:t>застрахованного</a:t>
          </a:r>
          <a:r>
            <a:rPr lang="ru-RU" sz="1200" dirty="0" smtClean="0">
              <a:solidFill>
                <a:srgbClr val="800080"/>
              </a:solidFill>
            </a:rPr>
            <a:t> в МСЭК на освидетельствование;</a:t>
          </a:r>
          <a:endParaRPr lang="ru-RU" sz="1200" dirty="0">
            <a:solidFill>
              <a:srgbClr val="800080"/>
            </a:solidFill>
          </a:endParaRPr>
        </a:p>
      </dgm:t>
    </dgm:pt>
    <dgm:pt modelId="{31DDD789-7EE1-474F-88E2-EE80FB16C533}" type="parTrans" cxnId="{E53C7C02-215D-4E4C-A307-93F8012AE8B6}">
      <dgm:prSet/>
      <dgm:spPr/>
      <dgm:t>
        <a:bodyPr/>
        <a:lstStyle/>
        <a:p>
          <a:endParaRPr lang="ru-RU"/>
        </a:p>
      </dgm:t>
    </dgm:pt>
    <dgm:pt modelId="{9D887304-F72D-4C5E-A7F3-2E6C8B3FC7E4}" type="sibTrans" cxnId="{E53C7C02-215D-4E4C-A307-93F8012AE8B6}">
      <dgm:prSet/>
      <dgm:spPr/>
      <dgm:t>
        <a:bodyPr/>
        <a:lstStyle/>
        <a:p>
          <a:endParaRPr lang="ru-RU"/>
        </a:p>
      </dgm:t>
    </dgm:pt>
    <dgm:pt modelId="{BA5EC9C5-D8B8-47DB-8FD7-6D888DF27827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200" dirty="0" smtClean="0">
              <a:solidFill>
                <a:srgbClr val="800080"/>
              </a:solidFill>
            </a:rPr>
            <a:t>предоставлять застрахованному, нуждающемуся в лечении, оплачиваемый отпуск;</a:t>
          </a:r>
          <a:endParaRPr lang="ru-RU" sz="1200" dirty="0">
            <a:solidFill>
              <a:srgbClr val="800080"/>
            </a:solidFill>
          </a:endParaRPr>
        </a:p>
      </dgm:t>
    </dgm:pt>
    <dgm:pt modelId="{0F87C95F-ACC3-4EE5-B824-A64D2DF376FA}" type="parTrans" cxnId="{2D1537AC-314B-4F09-AD4D-A9231AE7C05A}">
      <dgm:prSet/>
      <dgm:spPr/>
      <dgm:t>
        <a:bodyPr/>
        <a:lstStyle/>
        <a:p>
          <a:endParaRPr lang="ru-RU"/>
        </a:p>
      </dgm:t>
    </dgm:pt>
    <dgm:pt modelId="{A7D16E8E-4BDA-4ADC-8895-C8B3156A9CB5}" type="sibTrans" cxnId="{2D1537AC-314B-4F09-AD4D-A9231AE7C05A}">
      <dgm:prSet/>
      <dgm:spPr/>
      <dgm:t>
        <a:bodyPr/>
        <a:lstStyle/>
        <a:p>
          <a:endParaRPr lang="ru-RU"/>
        </a:p>
      </dgm:t>
    </dgm:pt>
    <dgm:pt modelId="{C4E8A2A5-6A49-4F25-93AA-AA8D4A7A1797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100" dirty="0" smtClean="0">
              <a:solidFill>
                <a:srgbClr val="800080"/>
              </a:solidFill>
            </a:rPr>
            <a:t>обучать застрахованных безопасным методам и приёмам выполнения работы без отрыва от производства за счёт средств страхователя;</a:t>
          </a:r>
          <a:endParaRPr lang="ru-RU" sz="1100" dirty="0">
            <a:solidFill>
              <a:srgbClr val="800080"/>
            </a:solidFill>
          </a:endParaRPr>
        </a:p>
      </dgm:t>
    </dgm:pt>
    <dgm:pt modelId="{E44D483E-ADBF-41D6-98DC-2B8326859690}" type="parTrans" cxnId="{3C49F32E-0B12-4540-9634-9D137E21E5F5}">
      <dgm:prSet/>
      <dgm:spPr/>
      <dgm:t>
        <a:bodyPr/>
        <a:lstStyle/>
        <a:p>
          <a:endParaRPr lang="ru-RU"/>
        </a:p>
      </dgm:t>
    </dgm:pt>
    <dgm:pt modelId="{13772E33-8709-470B-9CC6-2061A6557B99}" type="sibTrans" cxnId="{3C49F32E-0B12-4540-9634-9D137E21E5F5}">
      <dgm:prSet/>
      <dgm:spPr/>
      <dgm:t>
        <a:bodyPr/>
        <a:lstStyle/>
        <a:p>
          <a:endParaRPr lang="ru-RU"/>
        </a:p>
      </dgm:t>
    </dgm:pt>
    <dgm:pt modelId="{E44A479D-B609-4975-9996-318AB273FA05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100" dirty="0" smtClean="0">
              <a:solidFill>
                <a:srgbClr val="800080"/>
              </a:solidFill>
            </a:rPr>
            <a:t>предоставлять застрахованному заверенные копии документов, являющиеся основанием для обеспечения по страхованию</a:t>
          </a:r>
          <a:r>
            <a:rPr lang="ru-RU" sz="1400" dirty="0" smtClean="0">
              <a:solidFill>
                <a:srgbClr val="800080"/>
              </a:solidFill>
            </a:rPr>
            <a:t>;</a:t>
          </a:r>
          <a:endParaRPr lang="ru-RU" sz="1400" dirty="0">
            <a:solidFill>
              <a:srgbClr val="800080"/>
            </a:solidFill>
          </a:endParaRPr>
        </a:p>
      </dgm:t>
    </dgm:pt>
    <dgm:pt modelId="{B8E68BC3-76D2-40A8-8C2F-C0EE88B241C6}" type="parTrans" cxnId="{787A120C-0A76-4245-9616-A9DFEDB98D90}">
      <dgm:prSet/>
      <dgm:spPr/>
      <dgm:t>
        <a:bodyPr/>
        <a:lstStyle/>
        <a:p>
          <a:endParaRPr lang="ru-RU"/>
        </a:p>
      </dgm:t>
    </dgm:pt>
    <dgm:pt modelId="{E827B2C9-164D-4CB1-960B-EB93478A88D1}" type="sibTrans" cxnId="{787A120C-0A76-4245-9616-A9DFEDB98D90}">
      <dgm:prSet/>
      <dgm:spPr/>
      <dgm:t>
        <a:bodyPr/>
        <a:lstStyle/>
        <a:p>
          <a:endParaRPr lang="ru-RU"/>
        </a:p>
      </dgm:t>
    </dgm:pt>
    <dgm:pt modelId="{D03518BE-F0E6-4ADF-8910-9866AD978804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100" dirty="0" smtClean="0">
              <a:solidFill>
                <a:srgbClr val="800080"/>
              </a:solidFill>
            </a:rPr>
            <a:t>предоставлять в МСЭК заключения органа государственной экспертизы условий труда о характере и об условиях труда застрахованных. </a:t>
          </a:r>
          <a:endParaRPr lang="ru-RU" sz="1100" dirty="0">
            <a:solidFill>
              <a:srgbClr val="800080"/>
            </a:solidFill>
          </a:endParaRPr>
        </a:p>
      </dgm:t>
    </dgm:pt>
    <dgm:pt modelId="{04DE62B6-C102-42BA-AA87-B22CEAC76475}" type="parTrans" cxnId="{B06BD851-3B6B-4891-80AA-7EF71F33C460}">
      <dgm:prSet/>
      <dgm:spPr/>
      <dgm:t>
        <a:bodyPr/>
        <a:lstStyle/>
        <a:p>
          <a:endParaRPr lang="ru-RU"/>
        </a:p>
      </dgm:t>
    </dgm:pt>
    <dgm:pt modelId="{A5D20970-87EC-4A8D-826E-AD973E2BB6C2}" type="sibTrans" cxnId="{B06BD851-3B6B-4891-80AA-7EF71F33C460}">
      <dgm:prSet/>
      <dgm:spPr/>
      <dgm:t>
        <a:bodyPr/>
        <a:lstStyle/>
        <a:p>
          <a:endParaRPr lang="ru-RU"/>
        </a:p>
      </dgm:t>
    </dgm:pt>
    <dgm:pt modelId="{2E9FE556-B925-4CC4-A8F6-FD163D586149}" type="pres">
      <dgm:prSet presAssocID="{79842FDA-15E9-4C9D-92BB-55144DB5FA5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A89410-9226-49F1-BA55-6789B59C4680}" type="pres">
      <dgm:prSet presAssocID="{79842FDA-15E9-4C9D-92BB-55144DB5FA5F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w="114300" prst="hardEdge"/>
        </a:sp3d>
      </dgm:spPr>
      <dgm:t>
        <a:bodyPr/>
        <a:lstStyle/>
        <a:p>
          <a:endParaRPr lang="ru-RU"/>
        </a:p>
      </dgm:t>
    </dgm:pt>
    <dgm:pt modelId="{726C1023-16D1-45F5-9EDD-B70E1A38AD16}" type="pres">
      <dgm:prSet presAssocID="{79842FDA-15E9-4C9D-92BB-55144DB5FA5F}" presName="linearProcess" presStyleCnt="0"/>
      <dgm:spPr/>
    </dgm:pt>
    <dgm:pt modelId="{8649E03A-2A07-4C02-9D04-782D0FAF35E9}" type="pres">
      <dgm:prSet presAssocID="{5F2209A5-8485-4C42-95AF-F7A7E79B8EBA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0ADD3-1462-43D1-A29E-EFDE251A0E68}" type="pres">
      <dgm:prSet presAssocID="{F7B8A7F7-8A59-47B2-9F8D-AB98A7F7862F}" presName="sibTrans" presStyleCnt="0"/>
      <dgm:spPr/>
    </dgm:pt>
    <dgm:pt modelId="{810E6982-17A3-4036-84C3-6349FCC50D95}" type="pres">
      <dgm:prSet presAssocID="{431CACA5-E06B-4685-BC24-CE1C28A67157}" presName="textNode" presStyleLbl="node1" presStyleIdx="1" presStyleCnt="6" custScaleX="127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18F2F-DD00-452D-A684-F31B477E957C}" type="pres">
      <dgm:prSet presAssocID="{9D887304-F72D-4C5E-A7F3-2E6C8B3FC7E4}" presName="sibTrans" presStyleCnt="0"/>
      <dgm:spPr/>
    </dgm:pt>
    <dgm:pt modelId="{E406F24B-3C2F-4183-B062-441A7638A08F}" type="pres">
      <dgm:prSet presAssocID="{BA5EC9C5-D8B8-47DB-8FD7-6D888DF27827}" presName="textNode" presStyleLbl="node1" presStyleIdx="2" presStyleCnt="6" custScaleX="14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2F1ED-5CF6-45E2-B487-6F67EAFCA3B5}" type="pres">
      <dgm:prSet presAssocID="{A7D16E8E-4BDA-4ADC-8895-C8B3156A9CB5}" presName="sibTrans" presStyleCnt="0"/>
      <dgm:spPr/>
    </dgm:pt>
    <dgm:pt modelId="{29E00CFA-33E0-4E4D-BC56-BAF26FD91607}" type="pres">
      <dgm:prSet presAssocID="{C4E8A2A5-6A49-4F25-93AA-AA8D4A7A1797}" presName="textNode" presStyleLbl="node1" presStyleIdx="3" presStyleCnt="6" custScaleX="120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13F1F-B68E-4638-AB24-423D2F700086}" type="pres">
      <dgm:prSet presAssocID="{13772E33-8709-470B-9CC6-2061A6557B99}" presName="sibTrans" presStyleCnt="0"/>
      <dgm:spPr/>
    </dgm:pt>
    <dgm:pt modelId="{760905CE-9C7C-4D1D-AECB-7015E010DC3D}" type="pres">
      <dgm:prSet presAssocID="{E44A479D-B609-4975-9996-318AB273FA05}" presName="textNode" presStyleLbl="node1" presStyleIdx="4" presStyleCnt="6" custScaleX="112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41B0B-9E95-49DC-82DC-218ED35ACF9D}" type="pres">
      <dgm:prSet presAssocID="{E827B2C9-164D-4CB1-960B-EB93478A88D1}" presName="sibTrans" presStyleCnt="0"/>
      <dgm:spPr/>
    </dgm:pt>
    <dgm:pt modelId="{D9D35F6B-DECB-41BD-9F48-7E1691EC4082}" type="pres">
      <dgm:prSet presAssocID="{D03518BE-F0E6-4ADF-8910-9866AD978804}" presName="textNode" presStyleLbl="node1" presStyleIdx="5" presStyleCnt="6" custScaleX="124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C7C02-215D-4E4C-A307-93F8012AE8B6}" srcId="{79842FDA-15E9-4C9D-92BB-55144DB5FA5F}" destId="{431CACA5-E06B-4685-BC24-CE1C28A67157}" srcOrd="1" destOrd="0" parTransId="{31DDD789-7EE1-474F-88E2-EE80FB16C533}" sibTransId="{9D887304-F72D-4C5E-A7F3-2E6C8B3FC7E4}"/>
    <dgm:cxn modelId="{787A120C-0A76-4245-9616-A9DFEDB98D90}" srcId="{79842FDA-15E9-4C9D-92BB-55144DB5FA5F}" destId="{E44A479D-B609-4975-9996-318AB273FA05}" srcOrd="4" destOrd="0" parTransId="{B8E68BC3-76D2-40A8-8C2F-C0EE88B241C6}" sibTransId="{E827B2C9-164D-4CB1-960B-EB93478A88D1}"/>
    <dgm:cxn modelId="{08267E6D-1061-4F02-B220-1287397AB2BB}" type="presOf" srcId="{431CACA5-E06B-4685-BC24-CE1C28A67157}" destId="{810E6982-17A3-4036-84C3-6349FCC50D95}" srcOrd="0" destOrd="0" presId="urn:microsoft.com/office/officeart/2005/8/layout/hProcess9"/>
    <dgm:cxn modelId="{558A6454-A3AC-46FE-BDA2-F6FC28222BDD}" srcId="{79842FDA-15E9-4C9D-92BB-55144DB5FA5F}" destId="{5F2209A5-8485-4C42-95AF-F7A7E79B8EBA}" srcOrd="0" destOrd="0" parTransId="{3862226B-5149-4C9E-8FCD-B912D1435218}" sibTransId="{F7B8A7F7-8A59-47B2-9F8D-AB98A7F7862F}"/>
    <dgm:cxn modelId="{9BDCFB7C-D7FF-431A-A79C-EB4B0F03A750}" type="presOf" srcId="{5F2209A5-8485-4C42-95AF-F7A7E79B8EBA}" destId="{8649E03A-2A07-4C02-9D04-782D0FAF35E9}" srcOrd="0" destOrd="0" presId="urn:microsoft.com/office/officeart/2005/8/layout/hProcess9"/>
    <dgm:cxn modelId="{EAE3EDE3-F481-4499-8A52-372C18BF338A}" type="presOf" srcId="{D03518BE-F0E6-4ADF-8910-9866AD978804}" destId="{D9D35F6B-DECB-41BD-9F48-7E1691EC4082}" srcOrd="0" destOrd="0" presId="urn:microsoft.com/office/officeart/2005/8/layout/hProcess9"/>
    <dgm:cxn modelId="{B06BD851-3B6B-4891-80AA-7EF71F33C460}" srcId="{79842FDA-15E9-4C9D-92BB-55144DB5FA5F}" destId="{D03518BE-F0E6-4ADF-8910-9866AD978804}" srcOrd="5" destOrd="0" parTransId="{04DE62B6-C102-42BA-AA87-B22CEAC76475}" sibTransId="{A5D20970-87EC-4A8D-826E-AD973E2BB6C2}"/>
    <dgm:cxn modelId="{2D1537AC-314B-4F09-AD4D-A9231AE7C05A}" srcId="{79842FDA-15E9-4C9D-92BB-55144DB5FA5F}" destId="{BA5EC9C5-D8B8-47DB-8FD7-6D888DF27827}" srcOrd="2" destOrd="0" parTransId="{0F87C95F-ACC3-4EE5-B824-A64D2DF376FA}" sibTransId="{A7D16E8E-4BDA-4ADC-8895-C8B3156A9CB5}"/>
    <dgm:cxn modelId="{5BB1115A-4094-4B3A-9B1F-0112DEA28D5C}" type="presOf" srcId="{C4E8A2A5-6A49-4F25-93AA-AA8D4A7A1797}" destId="{29E00CFA-33E0-4E4D-BC56-BAF26FD91607}" srcOrd="0" destOrd="0" presId="urn:microsoft.com/office/officeart/2005/8/layout/hProcess9"/>
    <dgm:cxn modelId="{83EF7B68-FF36-4A97-B6CD-BC3BAF1A986C}" type="presOf" srcId="{E44A479D-B609-4975-9996-318AB273FA05}" destId="{760905CE-9C7C-4D1D-AECB-7015E010DC3D}" srcOrd="0" destOrd="0" presId="urn:microsoft.com/office/officeart/2005/8/layout/hProcess9"/>
    <dgm:cxn modelId="{FE61380A-7EAB-4802-AD94-80A6A8DD6E25}" type="presOf" srcId="{79842FDA-15E9-4C9D-92BB-55144DB5FA5F}" destId="{2E9FE556-B925-4CC4-A8F6-FD163D586149}" srcOrd="0" destOrd="0" presId="urn:microsoft.com/office/officeart/2005/8/layout/hProcess9"/>
    <dgm:cxn modelId="{91D4297E-5AD3-411F-A42B-E5B30673E573}" type="presOf" srcId="{BA5EC9C5-D8B8-47DB-8FD7-6D888DF27827}" destId="{E406F24B-3C2F-4183-B062-441A7638A08F}" srcOrd="0" destOrd="0" presId="urn:microsoft.com/office/officeart/2005/8/layout/hProcess9"/>
    <dgm:cxn modelId="{3C49F32E-0B12-4540-9634-9D137E21E5F5}" srcId="{79842FDA-15E9-4C9D-92BB-55144DB5FA5F}" destId="{C4E8A2A5-6A49-4F25-93AA-AA8D4A7A1797}" srcOrd="3" destOrd="0" parTransId="{E44D483E-ADBF-41D6-98DC-2B8326859690}" sibTransId="{13772E33-8709-470B-9CC6-2061A6557B99}"/>
    <dgm:cxn modelId="{B54151C1-D9A0-4F37-8B39-63FBD6C229B6}" type="presParOf" srcId="{2E9FE556-B925-4CC4-A8F6-FD163D586149}" destId="{E5A89410-9226-49F1-BA55-6789B59C4680}" srcOrd="0" destOrd="0" presId="urn:microsoft.com/office/officeart/2005/8/layout/hProcess9"/>
    <dgm:cxn modelId="{A98DE2B2-A2A5-4052-BCEF-AD6F679A0EF6}" type="presParOf" srcId="{2E9FE556-B925-4CC4-A8F6-FD163D586149}" destId="{726C1023-16D1-45F5-9EDD-B70E1A38AD16}" srcOrd="1" destOrd="0" presId="urn:microsoft.com/office/officeart/2005/8/layout/hProcess9"/>
    <dgm:cxn modelId="{34D235BD-28B2-43FA-AF66-5F78FFD57DB1}" type="presParOf" srcId="{726C1023-16D1-45F5-9EDD-B70E1A38AD16}" destId="{8649E03A-2A07-4C02-9D04-782D0FAF35E9}" srcOrd="0" destOrd="0" presId="urn:microsoft.com/office/officeart/2005/8/layout/hProcess9"/>
    <dgm:cxn modelId="{0EE08BDE-68A4-496D-B774-74C94B04198A}" type="presParOf" srcId="{726C1023-16D1-45F5-9EDD-B70E1A38AD16}" destId="{8990ADD3-1462-43D1-A29E-EFDE251A0E68}" srcOrd="1" destOrd="0" presId="urn:microsoft.com/office/officeart/2005/8/layout/hProcess9"/>
    <dgm:cxn modelId="{84F988DB-C02C-4E98-AB87-34574A6AE75E}" type="presParOf" srcId="{726C1023-16D1-45F5-9EDD-B70E1A38AD16}" destId="{810E6982-17A3-4036-84C3-6349FCC50D95}" srcOrd="2" destOrd="0" presId="urn:microsoft.com/office/officeart/2005/8/layout/hProcess9"/>
    <dgm:cxn modelId="{CB49AA10-36EF-4FDA-9312-24BE2B79F06F}" type="presParOf" srcId="{726C1023-16D1-45F5-9EDD-B70E1A38AD16}" destId="{C7A18F2F-DD00-452D-A684-F31B477E957C}" srcOrd="3" destOrd="0" presId="urn:microsoft.com/office/officeart/2005/8/layout/hProcess9"/>
    <dgm:cxn modelId="{323A1951-4CCD-4CDF-8F9A-39CB1FD5EB57}" type="presParOf" srcId="{726C1023-16D1-45F5-9EDD-B70E1A38AD16}" destId="{E406F24B-3C2F-4183-B062-441A7638A08F}" srcOrd="4" destOrd="0" presId="urn:microsoft.com/office/officeart/2005/8/layout/hProcess9"/>
    <dgm:cxn modelId="{AC92ECEC-2589-41B5-9C22-209319B53C50}" type="presParOf" srcId="{726C1023-16D1-45F5-9EDD-B70E1A38AD16}" destId="{9E32F1ED-5CF6-45E2-B487-6F67EAFCA3B5}" srcOrd="5" destOrd="0" presId="urn:microsoft.com/office/officeart/2005/8/layout/hProcess9"/>
    <dgm:cxn modelId="{478A9803-213C-42AD-B743-61D3D3EDA436}" type="presParOf" srcId="{726C1023-16D1-45F5-9EDD-B70E1A38AD16}" destId="{29E00CFA-33E0-4E4D-BC56-BAF26FD91607}" srcOrd="6" destOrd="0" presId="urn:microsoft.com/office/officeart/2005/8/layout/hProcess9"/>
    <dgm:cxn modelId="{B5741C1C-21C3-47CC-8833-FD7D42ED0EBE}" type="presParOf" srcId="{726C1023-16D1-45F5-9EDD-B70E1A38AD16}" destId="{58913F1F-B68E-4638-AB24-423D2F700086}" srcOrd="7" destOrd="0" presId="urn:microsoft.com/office/officeart/2005/8/layout/hProcess9"/>
    <dgm:cxn modelId="{C22B7E26-90E7-4B90-8D4D-8B9B4D53D1EA}" type="presParOf" srcId="{726C1023-16D1-45F5-9EDD-B70E1A38AD16}" destId="{760905CE-9C7C-4D1D-AECB-7015E010DC3D}" srcOrd="8" destOrd="0" presId="urn:microsoft.com/office/officeart/2005/8/layout/hProcess9"/>
    <dgm:cxn modelId="{8679009F-FB6F-4C43-A52B-FCEF1A13B4BA}" type="presParOf" srcId="{726C1023-16D1-45F5-9EDD-B70E1A38AD16}" destId="{BC441B0B-9E95-49DC-82DC-218ED35ACF9D}" srcOrd="9" destOrd="0" presId="urn:microsoft.com/office/officeart/2005/8/layout/hProcess9"/>
    <dgm:cxn modelId="{E2A0B352-A57E-4606-A7BC-4CC498AB2B5A}" type="presParOf" srcId="{726C1023-16D1-45F5-9EDD-B70E1A38AD16}" destId="{D9D35F6B-DECB-41BD-9F48-7E1691EC4082}" srcOrd="10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7FBBC0-0A84-4DCB-97A7-14C7EB01648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B9BDFF-CD7C-4A3E-AF77-3F207BB5E007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1" u="sng" dirty="0" smtClean="0">
              <a:solidFill>
                <a:srgbClr val="800080"/>
              </a:solidFill>
            </a:rPr>
            <a:t>Страховщик имеет право:</a:t>
          </a:r>
          <a:endParaRPr lang="ru-RU" sz="1400" b="1" dirty="0">
            <a:solidFill>
              <a:srgbClr val="800080"/>
            </a:solidFill>
          </a:endParaRPr>
        </a:p>
      </dgm:t>
    </dgm:pt>
    <dgm:pt modelId="{FD6E0D86-2D6B-49A5-9464-05274EB7387C}" type="parTrans" cxnId="{E89AE282-71D7-4A09-A42F-29B42E328D9F}">
      <dgm:prSet/>
      <dgm:spPr/>
      <dgm:t>
        <a:bodyPr/>
        <a:lstStyle/>
        <a:p>
          <a:endParaRPr lang="ru-RU"/>
        </a:p>
      </dgm:t>
    </dgm:pt>
    <dgm:pt modelId="{8DDEBD22-69B8-48F0-9707-36F6049A97D1}" type="sibTrans" cxnId="{E89AE282-71D7-4A09-A42F-29B42E328D9F}">
      <dgm:prSet/>
      <dgm:spPr/>
      <dgm:t>
        <a:bodyPr/>
        <a:lstStyle/>
        <a:p>
          <a:endParaRPr lang="ru-RU"/>
        </a:p>
      </dgm:t>
    </dgm:pt>
    <dgm:pt modelId="{894D8911-4E26-4EA2-8E70-72B171FC639E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rgbClr val="800080"/>
              </a:solidFill>
            </a:rPr>
            <a:t>участвовать в расследовании страховых случаев;</a:t>
          </a:r>
          <a:endParaRPr lang="ru-RU" sz="1400" dirty="0">
            <a:solidFill>
              <a:srgbClr val="800080"/>
            </a:solidFill>
          </a:endParaRPr>
        </a:p>
      </dgm:t>
    </dgm:pt>
    <dgm:pt modelId="{638854C7-7D09-4108-A208-9896624599FE}" type="parTrans" cxnId="{FD2F9AB6-9792-4B20-B463-C5BF20CA15E1}">
      <dgm:prSet/>
      <dgm:spPr/>
      <dgm:t>
        <a:bodyPr/>
        <a:lstStyle/>
        <a:p>
          <a:endParaRPr lang="ru-RU"/>
        </a:p>
      </dgm:t>
    </dgm:pt>
    <dgm:pt modelId="{D8034ED9-F96C-45D7-A010-067497D0204B}" type="sibTrans" cxnId="{FD2F9AB6-9792-4B20-B463-C5BF20CA15E1}">
      <dgm:prSet/>
      <dgm:spPr/>
      <dgm:t>
        <a:bodyPr/>
        <a:lstStyle/>
        <a:p>
          <a:endParaRPr lang="ru-RU"/>
        </a:p>
      </dgm:t>
    </dgm:pt>
    <dgm:pt modelId="{B68A978E-8245-41A2-B0B9-B45B1404E3AE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0" dirty="0" smtClean="0">
              <a:solidFill>
                <a:srgbClr val="800080"/>
              </a:solidFill>
            </a:rPr>
            <a:t>направлять застрахованного в МСЭК;</a:t>
          </a:r>
          <a:endParaRPr lang="ru-RU" sz="1400" b="0" dirty="0">
            <a:solidFill>
              <a:srgbClr val="800080"/>
            </a:solidFill>
          </a:endParaRPr>
        </a:p>
      </dgm:t>
    </dgm:pt>
    <dgm:pt modelId="{4D251434-01BE-4E4E-9F4E-009519AE3249}" type="parTrans" cxnId="{F0257B50-41DD-4F22-B8D9-0D607E565C11}">
      <dgm:prSet/>
      <dgm:spPr/>
      <dgm:t>
        <a:bodyPr/>
        <a:lstStyle/>
        <a:p>
          <a:endParaRPr lang="ru-RU"/>
        </a:p>
      </dgm:t>
    </dgm:pt>
    <dgm:pt modelId="{51155453-20B0-400D-8829-25338AFB7C76}" type="sibTrans" cxnId="{F0257B50-41DD-4F22-B8D9-0D607E565C11}">
      <dgm:prSet/>
      <dgm:spPr/>
      <dgm:t>
        <a:bodyPr/>
        <a:lstStyle/>
        <a:p>
          <a:endParaRPr lang="ru-RU"/>
        </a:p>
      </dgm:t>
    </dgm:pt>
    <dgm:pt modelId="{B78B6DE0-7571-47CF-B40B-99C92E4D46A7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rgbClr val="800080"/>
              </a:solidFill>
            </a:rPr>
            <a:t>проверять информацию о страховых случаях;</a:t>
          </a:r>
          <a:endParaRPr lang="ru-RU" sz="1400" dirty="0">
            <a:solidFill>
              <a:srgbClr val="800080"/>
            </a:solidFill>
          </a:endParaRPr>
        </a:p>
      </dgm:t>
    </dgm:pt>
    <dgm:pt modelId="{B15A85F3-BE87-4FDF-9A48-AD47BC862925}" type="parTrans" cxnId="{8A3ED0BE-6379-4B5D-B9B5-ACB07D9E6844}">
      <dgm:prSet/>
      <dgm:spPr/>
      <dgm:t>
        <a:bodyPr/>
        <a:lstStyle/>
        <a:p>
          <a:endParaRPr lang="ru-RU"/>
        </a:p>
      </dgm:t>
    </dgm:pt>
    <dgm:pt modelId="{0E4C30D2-6A0D-4A01-B26A-8A7F3F9E6F39}" type="sibTrans" cxnId="{8A3ED0BE-6379-4B5D-B9B5-ACB07D9E6844}">
      <dgm:prSet/>
      <dgm:spPr/>
      <dgm:t>
        <a:bodyPr/>
        <a:lstStyle/>
        <a:p>
          <a:endParaRPr lang="ru-RU"/>
        </a:p>
      </dgm:t>
    </dgm:pt>
    <dgm:pt modelId="{F15A3A4A-C33F-42C1-A66A-BF6ADDE46800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rgbClr val="800080"/>
              </a:solidFill>
            </a:rPr>
            <a:t>устанавливать страхователям надбавки</a:t>
          </a:r>
          <a:r>
            <a:rPr lang="ru-RU" sz="1000" dirty="0" smtClean="0">
              <a:solidFill>
                <a:srgbClr val="800080"/>
              </a:solidFill>
            </a:rPr>
            <a:t>;</a:t>
          </a:r>
          <a:endParaRPr lang="ru-RU" sz="1000" dirty="0">
            <a:solidFill>
              <a:srgbClr val="800080"/>
            </a:solidFill>
          </a:endParaRPr>
        </a:p>
      </dgm:t>
    </dgm:pt>
    <dgm:pt modelId="{8FE8AB50-E390-4A7D-B022-3232A2D8B6B0}" type="parTrans" cxnId="{BFEBBACC-01CE-4DA6-8B41-DAB78ACA522D}">
      <dgm:prSet/>
      <dgm:spPr/>
      <dgm:t>
        <a:bodyPr/>
        <a:lstStyle/>
        <a:p>
          <a:endParaRPr lang="ru-RU"/>
        </a:p>
      </dgm:t>
    </dgm:pt>
    <dgm:pt modelId="{2D65C7D7-AAE4-4B99-B319-E542A2325582}" type="sibTrans" cxnId="{BFEBBACC-01CE-4DA6-8B41-DAB78ACA522D}">
      <dgm:prSet/>
      <dgm:spPr/>
      <dgm:t>
        <a:bodyPr/>
        <a:lstStyle/>
        <a:p>
          <a:endParaRPr lang="ru-RU"/>
        </a:p>
      </dgm:t>
    </dgm:pt>
    <dgm:pt modelId="{62932B82-5C31-47CE-A4EB-D477C42A7AEE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rgbClr val="800080"/>
              </a:solidFill>
            </a:rPr>
            <a:t>защищать права и интересы свои и застрахованных.</a:t>
          </a:r>
          <a:endParaRPr lang="ru-RU" sz="1400" dirty="0">
            <a:solidFill>
              <a:srgbClr val="800080"/>
            </a:solidFill>
          </a:endParaRPr>
        </a:p>
      </dgm:t>
    </dgm:pt>
    <dgm:pt modelId="{7CC84BCA-AAAF-4668-8787-EF2F07209F7C}" type="parTrans" cxnId="{0EFEB708-3309-429D-85A0-3F5712DA25B1}">
      <dgm:prSet/>
      <dgm:spPr/>
      <dgm:t>
        <a:bodyPr/>
        <a:lstStyle/>
        <a:p>
          <a:endParaRPr lang="ru-RU"/>
        </a:p>
      </dgm:t>
    </dgm:pt>
    <dgm:pt modelId="{14DCFF71-6943-43E9-9B79-55ADE9808773}" type="sibTrans" cxnId="{0EFEB708-3309-429D-85A0-3F5712DA25B1}">
      <dgm:prSet/>
      <dgm:spPr/>
      <dgm:t>
        <a:bodyPr/>
        <a:lstStyle/>
        <a:p>
          <a:endParaRPr lang="ru-RU"/>
        </a:p>
      </dgm:t>
    </dgm:pt>
    <dgm:pt modelId="{4060DD5C-AD6D-4DDC-8070-0960771B605B}" type="pres">
      <dgm:prSet presAssocID="{817FBBC0-0A84-4DCB-97A7-14C7EB01648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FDC1E7-89CA-4892-8F98-3FC266ACED65}" type="pres">
      <dgm:prSet presAssocID="{817FBBC0-0A84-4DCB-97A7-14C7EB01648D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w="114300" prst="hardEdge"/>
        </a:sp3d>
      </dgm:spPr>
      <dgm:t>
        <a:bodyPr/>
        <a:lstStyle/>
        <a:p>
          <a:endParaRPr lang="ru-RU"/>
        </a:p>
      </dgm:t>
    </dgm:pt>
    <dgm:pt modelId="{B765997A-8F72-41C6-8800-036CA180797A}" type="pres">
      <dgm:prSet presAssocID="{817FBBC0-0A84-4DCB-97A7-14C7EB01648D}" presName="linearProcess" presStyleCnt="0"/>
      <dgm:spPr/>
    </dgm:pt>
    <dgm:pt modelId="{DBAA6D24-3305-4CAD-84D9-EF1C7D6C314E}" type="pres">
      <dgm:prSet presAssocID="{B2B9BDFF-CD7C-4A3E-AF77-3F207BB5E00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D092D-CBA9-4823-9F87-8307C65755BF}" type="pres">
      <dgm:prSet presAssocID="{8DDEBD22-69B8-48F0-9707-36F6049A97D1}" presName="sibTrans" presStyleCnt="0"/>
      <dgm:spPr/>
    </dgm:pt>
    <dgm:pt modelId="{A9F3C911-7110-45E8-AF0F-AE28012D99EF}" type="pres">
      <dgm:prSet presAssocID="{894D8911-4E26-4EA2-8E70-72B171FC639E}" presName="textNode" presStyleLbl="node1" presStyleIdx="1" presStyleCnt="6" custScaleX="131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18F3-3665-40C9-9C3F-F641F55D5876}" type="pres">
      <dgm:prSet presAssocID="{D8034ED9-F96C-45D7-A010-067497D0204B}" presName="sibTrans" presStyleCnt="0"/>
      <dgm:spPr/>
    </dgm:pt>
    <dgm:pt modelId="{15CE24BC-1668-42DC-9B32-3A341505C8A7}" type="pres">
      <dgm:prSet presAssocID="{B68A978E-8245-41A2-B0B9-B45B1404E3AE}" presName="textNode" presStyleLbl="node1" presStyleIdx="2" presStyleCnt="6" custScaleX="113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3D485-A32A-450A-8E9F-6272EC8E68FC}" type="pres">
      <dgm:prSet presAssocID="{51155453-20B0-400D-8829-25338AFB7C76}" presName="sibTrans" presStyleCnt="0"/>
      <dgm:spPr/>
    </dgm:pt>
    <dgm:pt modelId="{962EC2C1-09AA-4123-9DC8-6BF763EB8C7F}" type="pres">
      <dgm:prSet presAssocID="{B78B6DE0-7571-47CF-B40B-99C92E4D46A7}" presName="textNode" presStyleLbl="node1" presStyleIdx="3" presStyleCnt="6" custLinFactNeighborX="-15501" custLinFactNeighborY="-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A8821-F0D8-428F-BC3A-546574D91879}" type="pres">
      <dgm:prSet presAssocID="{0E4C30D2-6A0D-4A01-B26A-8A7F3F9E6F39}" presName="sibTrans" presStyleCnt="0"/>
      <dgm:spPr/>
    </dgm:pt>
    <dgm:pt modelId="{0ABE6DB6-1B81-42F2-A0C6-91C03F3A1E83}" type="pres">
      <dgm:prSet presAssocID="{F15A3A4A-C33F-42C1-A66A-BF6ADDE46800}" presName="textNode" presStyleLbl="node1" presStyleIdx="4" presStyleCnt="6" custLinFactNeighborX="21778" custLinFactNeighborY="-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19744-7DE4-475B-8239-DA42A000F714}" type="pres">
      <dgm:prSet presAssocID="{2D65C7D7-AAE4-4B99-B319-E542A2325582}" presName="sibTrans" presStyleCnt="0"/>
      <dgm:spPr/>
    </dgm:pt>
    <dgm:pt modelId="{BA33C831-6A73-45FC-BE83-DDA03054DE0D}" type="pres">
      <dgm:prSet presAssocID="{62932B82-5C31-47CE-A4EB-D477C42A7AE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A70314-9240-4112-B21E-3B8DEC9E9C34}" type="presOf" srcId="{B78B6DE0-7571-47CF-B40B-99C92E4D46A7}" destId="{962EC2C1-09AA-4123-9DC8-6BF763EB8C7F}" srcOrd="0" destOrd="0" presId="urn:microsoft.com/office/officeart/2005/8/layout/hProcess9"/>
    <dgm:cxn modelId="{BFEBBACC-01CE-4DA6-8B41-DAB78ACA522D}" srcId="{817FBBC0-0A84-4DCB-97A7-14C7EB01648D}" destId="{F15A3A4A-C33F-42C1-A66A-BF6ADDE46800}" srcOrd="4" destOrd="0" parTransId="{8FE8AB50-E390-4A7D-B022-3232A2D8B6B0}" sibTransId="{2D65C7D7-AAE4-4B99-B319-E542A2325582}"/>
    <dgm:cxn modelId="{EF5E9F71-BD5C-449B-9054-EF62B70CF6C5}" type="presOf" srcId="{B2B9BDFF-CD7C-4A3E-AF77-3F207BB5E007}" destId="{DBAA6D24-3305-4CAD-84D9-EF1C7D6C314E}" srcOrd="0" destOrd="0" presId="urn:microsoft.com/office/officeart/2005/8/layout/hProcess9"/>
    <dgm:cxn modelId="{2C25922E-585D-49B8-B16F-E16EB7A55753}" type="presOf" srcId="{894D8911-4E26-4EA2-8E70-72B171FC639E}" destId="{A9F3C911-7110-45E8-AF0F-AE28012D99EF}" srcOrd="0" destOrd="0" presId="urn:microsoft.com/office/officeart/2005/8/layout/hProcess9"/>
    <dgm:cxn modelId="{7714EB95-D3CF-4A80-AF0C-8BC3328537BD}" type="presOf" srcId="{B68A978E-8245-41A2-B0B9-B45B1404E3AE}" destId="{15CE24BC-1668-42DC-9B32-3A341505C8A7}" srcOrd="0" destOrd="0" presId="urn:microsoft.com/office/officeart/2005/8/layout/hProcess9"/>
    <dgm:cxn modelId="{BDDCA28A-C72C-4F91-8446-ED70E533C44B}" type="presOf" srcId="{817FBBC0-0A84-4DCB-97A7-14C7EB01648D}" destId="{4060DD5C-AD6D-4DDC-8070-0960771B605B}" srcOrd="0" destOrd="0" presId="urn:microsoft.com/office/officeart/2005/8/layout/hProcess9"/>
    <dgm:cxn modelId="{5A70E225-584B-477B-BCC3-E69762AB9274}" type="presOf" srcId="{F15A3A4A-C33F-42C1-A66A-BF6ADDE46800}" destId="{0ABE6DB6-1B81-42F2-A0C6-91C03F3A1E83}" srcOrd="0" destOrd="0" presId="urn:microsoft.com/office/officeart/2005/8/layout/hProcess9"/>
    <dgm:cxn modelId="{FD2F9AB6-9792-4B20-B463-C5BF20CA15E1}" srcId="{817FBBC0-0A84-4DCB-97A7-14C7EB01648D}" destId="{894D8911-4E26-4EA2-8E70-72B171FC639E}" srcOrd="1" destOrd="0" parTransId="{638854C7-7D09-4108-A208-9896624599FE}" sibTransId="{D8034ED9-F96C-45D7-A010-067497D0204B}"/>
    <dgm:cxn modelId="{E89AE282-71D7-4A09-A42F-29B42E328D9F}" srcId="{817FBBC0-0A84-4DCB-97A7-14C7EB01648D}" destId="{B2B9BDFF-CD7C-4A3E-AF77-3F207BB5E007}" srcOrd="0" destOrd="0" parTransId="{FD6E0D86-2D6B-49A5-9464-05274EB7387C}" sibTransId="{8DDEBD22-69B8-48F0-9707-36F6049A97D1}"/>
    <dgm:cxn modelId="{8A3ED0BE-6379-4B5D-B9B5-ACB07D9E6844}" srcId="{817FBBC0-0A84-4DCB-97A7-14C7EB01648D}" destId="{B78B6DE0-7571-47CF-B40B-99C92E4D46A7}" srcOrd="3" destOrd="0" parTransId="{B15A85F3-BE87-4FDF-9A48-AD47BC862925}" sibTransId="{0E4C30D2-6A0D-4A01-B26A-8A7F3F9E6F39}"/>
    <dgm:cxn modelId="{0EFEB708-3309-429D-85A0-3F5712DA25B1}" srcId="{817FBBC0-0A84-4DCB-97A7-14C7EB01648D}" destId="{62932B82-5C31-47CE-A4EB-D477C42A7AEE}" srcOrd="5" destOrd="0" parTransId="{7CC84BCA-AAAF-4668-8787-EF2F07209F7C}" sibTransId="{14DCFF71-6943-43E9-9B79-55ADE9808773}"/>
    <dgm:cxn modelId="{F0257B50-41DD-4F22-B8D9-0D607E565C11}" srcId="{817FBBC0-0A84-4DCB-97A7-14C7EB01648D}" destId="{B68A978E-8245-41A2-B0B9-B45B1404E3AE}" srcOrd="2" destOrd="0" parTransId="{4D251434-01BE-4E4E-9F4E-009519AE3249}" sibTransId="{51155453-20B0-400D-8829-25338AFB7C76}"/>
    <dgm:cxn modelId="{9974E914-29E5-4885-8FB5-9C8493F80E5C}" type="presOf" srcId="{62932B82-5C31-47CE-A4EB-D477C42A7AEE}" destId="{BA33C831-6A73-45FC-BE83-DDA03054DE0D}" srcOrd="0" destOrd="0" presId="urn:microsoft.com/office/officeart/2005/8/layout/hProcess9"/>
    <dgm:cxn modelId="{E3D0B54C-B99E-40AB-8339-F4F6ECD05011}" type="presParOf" srcId="{4060DD5C-AD6D-4DDC-8070-0960771B605B}" destId="{B3FDC1E7-89CA-4892-8F98-3FC266ACED65}" srcOrd="0" destOrd="0" presId="urn:microsoft.com/office/officeart/2005/8/layout/hProcess9"/>
    <dgm:cxn modelId="{048873DA-B82D-4650-87AF-CF1B80461F82}" type="presParOf" srcId="{4060DD5C-AD6D-4DDC-8070-0960771B605B}" destId="{B765997A-8F72-41C6-8800-036CA180797A}" srcOrd="1" destOrd="0" presId="urn:microsoft.com/office/officeart/2005/8/layout/hProcess9"/>
    <dgm:cxn modelId="{844B57A2-AB49-4198-BE84-F12CF0A3CBF3}" type="presParOf" srcId="{B765997A-8F72-41C6-8800-036CA180797A}" destId="{DBAA6D24-3305-4CAD-84D9-EF1C7D6C314E}" srcOrd="0" destOrd="0" presId="urn:microsoft.com/office/officeart/2005/8/layout/hProcess9"/>
    <dgm:cxn modelId="{1168802F-032A-48DD-B89F-0F25DB8BDBD7}" type="presParOf" srcId="{B765997A-8F72-41C6-8800-036CA180797A}" destId="{089D092D-CBA9-4823-9F87-8307C65755BF}" srcOrd="1" destOrd="0" presId="urn:microsoft.com/office/officeart/2005/8/layout/hProcess9"/>
    <dgm:cxn modelId="{90E76D4F-4D2E-46C5-A273-F4525FDC44AD}" type="presParOf" srcId="{B765997A-8F72-41C6-8800-036CA180797A}" destId="{A9F3C911-7110-45E8-AF0F-AE28012D99EF}" srcOrd="2" destOrd="0" presId="urn:microsoft.com/office/officeart/2005/8/layout/hProcess9"/>
    <dgm:cxn modelId="{913A112F-C2B9-4BDD-B5FA-2F09D3C20424}" type="presParOf" srcId="{B765997A-8F72-41C6-8800-036CA180797A}" destId="{C31518F3-3665-40C9-9C3F-F641F55D5876}" srcOrd="3" destOrd="0" presId="urn:microsoft.com/office/officeart/2005/8/layout/hProcess9"/>
    <dgm:cxn modelId="{60926F16-B558-4307-BEC6-EA424392F1AF}" type="presParOf" srcId="{B765997A-8F72-41C6-8800-036CA180797A}" destId="{15CE24BC-1668-42DC-9B32-3A341505C8A7}" srcOrd="4" destOrd="0" presId="urn:microsoft.com/office/officeart/2005/8/layout/hProcess9"/>
    <dgm:cxn modelId="{D979F5CD-26CF-427F-8707-CDAA16146676}" type="presParOf" srcId="{B765997A-8F72-41C6-8800-036CA180797A}" destId="{7503D485-A32A-450A-8E9F-6272EC8E68FC}" srcOrd="5" destOrd="0" presId="urn:microsoft.com/office/officeart/2005/8/layout/hProcess9"/>
    <dgm:cxn modelId="{D1957E1E-12DC-4BE4-86A1-A30C29EBE316}" type="presParOf" srcId="{B765997A-8F72-41C6-8800-036CA180797A}" destId="{962EC2C1-09AA-4123-9DC8-6BF763EB8C7F}" srcOrd="6" destOrd="0" presId="urn:microsoft.com/office/officeart/2005/8/layout/hProcess9"/>
    <dgm:cxn modelId="{CF4A5E9F-210A-40F5-8D09-A81A7724EAC8}" type="presParOf" srcId="{B765997A-8F72-41C6-8800-036CA180797A}" destId="{617A8821-F0D8-428F-BC3A-546574D91879}" srcOrd="7" destOrd="0" presId="urn:microsoft.com/office/officeart/2005/8/layout/hProcess9"/>
    <dgm:cxn modelId="{39069ECC-CF51-453E-A941-083AB31B6D53}" type="presParOf" srcId="{B765997A-8F72-41C6-8800-036CA180797A}" destId="{0ABE6DB6-1B81-42F2-A0C6-91C03F3A1E83}" srcOrd="8" destOrd="0" presId="urn:microsoft.com/office/officeart/2005/8/layout/hProcess9"/>
    <dgm:cxn modelId="{9F937693-9BC4-41C3-90A9-75A73C2314F1}" type="presParOf" srcId="{B765997A-8F72-41C6-8800-036CA180797A}" destId="{4A719744-7DE4-475B-8239-DA42A000F714}" srcOrd="9" destOrd="0" presId="urn:microsoft.com/office/officeart/2005/8/layout/hProcess9"/>
    <dgm:cxn modelId="{34B3BD71-3584-4DD3-B32F-4923B86F298D}" type="presParOf" srcId="{B765997A-8F72-41C6-8800-036CA180797A}" destId="{BA33C831-6A73-45FC-BE83-DDA03054DE0D}" srcOrd="10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8BB0FC-A2FD-4029-931C-3ADD50A334F9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8C1014-ACD8-4454-B8CF-5DB139474FF7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u="sng" dirty="0" smtClean="0">
              <a:solidFill>
                <a:srgbClr val="800080"/>
              </a:solidFill>
            </a:rPr>
            <a:t>Страховщик обязан:</a:t>
          </a:r>
          <a:endParaRPr lang="ru-RU" sz="1400" dirty="0">
            <a:solidFill>
              <a:srgbClr val="800080"/>
            </a:solidFill>
          </a:endParaRPr>
        </a:p>
      </dgm:t>
    </dgm:pt>
    <dgm:pt modelId="{ECD89A6D-00B0-4A40-86E2-079ECD58C0BA}" type="parTrans" cxnId="{CA2550D3-9535-435F-951F-D4993A0D6CD4}">
      <dgm:prSet/>
      <dgm:spPr/>
      <dgm:t>
        <a:bodyPr/>
        <a:lstStyle/>
        <a:p>
          <a:endParaRPr lang="ru-RU"/>
        </a:p>
      </dgm:t>
    </dgm:pt>
    <dgm:pt modelId="{18A3F7D0-CFE4-4311-906D-3336951D694C}" type="sibTrans" cxnId="{CA2550D3-9535-435F-951F-D4993A0D6CD4}">
      <dgm:prSet/>
      <dgm:spPr/>
      <dgm:t>
        <a:bodyPr/>
        <a:lstStyle/>
        <a:p>
          <a:endParaRPr lang="ru-RU"/>
        </a:p>
      </dgm:t>
    </dgm:pt>
    <dgm:pt modelId="{C1B2A415-2E37-4BFB-999D-CDC506DBB49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800080"/>
              </a:solidFill>
            </a:rPr>
            <a:t>исполнять решения государственной инспекции труда по вопросам обязательного социального страхования;</a:t>
          </a:r>
          <a:endParaRPr lang="ru-RU" sz="1400" dirty="0">
            <a:solidFill>
              <a:srgbClr val="800080"/>
            </a:solidFill>
          </a:endParaRPr>
        </a:p>
      </dgm:t>
    </dgm:pt>
    <dgm:pt modelId="{59FFC536-6127-4C0C-BD7F-B012E10F5D0D}" type="parTrans" cxnId="{D982D37A-4247-4CFF-96AD-7BA60A17D813}">
      <dgm:prSet/>
      <dgm:spPr/>
      <dgm:t>
        <a:bodyPr/>
        <a:lstStyle/>
        <a:p>
          <a:endParaRPr lang="ru-RU"/>
        </a:p>
      </dgm:t>
    </dgm:pt>
    <dgm:pt modelId="{F6B2969D-14E0-4AD8-AD20-05C8FB521639}" type="sibTrans" cxnId="{D982D37A-4247-4CFF-96AD-7BA60A17D813}">
      <dgm:prSet/>
      <dgm:spPr/>
      <dgm:t>
        <a:bodyPr/>
        <a:lstStyle/>
        <a:p>
          <a:endParaRPr lang="ru-RU"/>
        </a:p>
      </dgm:t>
    </dgm:pt>
    <dgm:pt modelId="{D2057600-7676-45F3-8F9B-04B4006428BB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rgbClr val="800080"/>
              </a:solidFill>
            </a:rPr>
            <a:t>разъяснять застрахованным и страхователям их права и обязанности;</a:t>
          </a:r>
          <a:endParaRPr lang="ru-RU" sz="1400" dirty="0">
            <a:solidFill>
              <a:srgbClr val="800080"/>
            </a:solidFill>
          </a:endParaRPr>
        </a:p>
      </dgm:t>
    </dgm:pt>
    <dgm:pt modelId="{3600BB28-0C64-4AA8-8128-CF092D242B89}" type="parTrans" cxnId="{6313E30C-84B2-4921-9023-0117380A3256}">
      <dgm:prSet/>
      <dgm:spPr/>
      <dgm:t>
        <a:bodyPr/>
        <a:lstStyle/>
        <a:p>
          <a:endParaRPr lang="ru-RU"/>
        </a:p>
      </dgm:t>
    </dgm:pt>
    <dgm:pt modelId="{D7EE8700-C351-4FF4-8FC3-311D7F300164}" type="sibTrans" cxnId="{6313E30C-84B2-4921-9023-0117380A3256}">
      <dgm:prSet/>
      <dgm:spPr/>
      <dgm:t>
        <a:bodyPr/>
        <a:lstStyle/>
        <a:p>
          <a:endParaRPr lang="ru-RU"/>
        </a:p>
      </dgm:t>
    </dgm:pt>
    <dgm:pt modelId="{7FFA76BF-5DCD-4A12-9F38-4BE8C475923E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rgbClr val="800080"/>
              </a:solidFill>
            </a:rPr>
            <a:t>обеспечивать конфиденциальность полученных сведений;</a:t>
          </a:r>
          <a:endParaRPr lang="ru-RU" sz="1400" dirty="0">
            <a:solidFill>
              <a:srgbClr val="800080"/>
            </a:solidFill>
          </a:endParaRPr>
        </a:p>
      </dgm:t>
    </dgm:pt>
    <dgm:pt modelId="{7B7B4AB4-5185-4525-AA1F-FB7120A3BE1C}" type="parTrans" cxnId="{6EA95C1E-95BC-4C13-8AF7-5AC5131A3736}">
      <dgm:prSet/>
      <dgm:spPr/>
      <dgm:t>
        <a:bodyPr/>
        <a:lstStyle/>
        <a:p>
          <a:endParaRPr lang="ru-RU"/>
        </a:p>
      </dgm:t>
    </dgm:pt>
    <dgm:pt modelId="{F327422E-BDDD-472A-9183-FEF058B4B74E}" type="sibTrans" cxnId="{6EA95C1E-95BC-4C13-8AF7-5AC5131A3736}">
      <dgm:prSet/>
      <dgm:spPr/>
      <dgm:t>
        <a:bodyPr/>
        <a:lstStyle/>
        <a:p>
          <a:endParaRPr lang="ru-RU"/>
        </a:p>
      </dgm:t>
    </dgm:pt>
    <dgm:pt modelId="{9B24CE91-3446-423F-BA63-603DBE356D25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ru-RU" dirty="0" smtClean="0">
              <a:solidFill>
                <a:srgbClr val="800080"/>
              </a:solidFill>
            </a:rPr>
            <a:t>осуществлять своевременное обеспечение по страхованию.</a:t>
          </a:r>
          <a:endParaRPr lang="ru-RU" dirty="0">
            <a:solidFill>
              <a:srgbClr val="800080"/>
            </a:solidFill>
          </a:endParaRPr>
        </a:p>
      </dgm:t>
    </dgm:pt>
    <dgm:pt modelId="{342C2E64-2DDA-4B08-B033-30011FD8DC8A}" type="parTrans" cxnId="{3B26C46B-39F0-4CC7-BAE2-832ECD492C62}">
      <dgm:prSet/>
      <dgm:spPr/>
      <dgm:t>
        <a:bodyPr/>
        <a:lstStyle/>
        <a:p>
          <a:endParaRPr lang="ru-RU"/>
        </a:p>
      </dgm:t>
    </dgm:pt>
    <dgm:pt modelId="{FB192C44-A6B4-4C1A-9B2E-308BCB4F7C7E}" type="sibTrans" cxnId="{3B26C46B-39F0-4CC7-BAE2-832ECD492C62}">
      <dgm:prSet/>
      <dgm:spPr/>
      <dgm:t>
        <a:bodyPr/>
        <a:lstStyle/>
        <a:p>
          <a:endParaRPr lang="ru-RU"/>
        </a:p>
      </dgm:t>
    </dgm:pt>
    <dgm:pt modelId="{BE81FA3D-C919-474A-9C51-C9CA8206BDDE}" type="pres">
      <dgm:prSet presAssocID="{508BB0FC-A2FD-4029-931C-3ADD50A334F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A9869-AD81-4B92-809C-BAA0EA42FB13}" type="pres">
      <dgm:prSet presAssocID="{508BB0FC-A2FD-4029-931C-3ADD50A334F9}" presName="arrow" presStyleLbl="bgShp" presStyleIdx="0" presStyleCn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AEADB826-E596-46C8-8498-A79244C0FAAC}" type="pres">
      <dgm:prSet presAssocID="{508BB0FC-A2FD-4029-931C-3ADD50A334F9}" presName="linearProcess" presStyleCnt="0"/>
      <dgm:spPr/>
    </dgm:pt>
    <dgm:pt modelId="{F2023281-E47B-4C67-95B8-B7B781E76D6F}" type="pres">
      <dgm:prSet presAssocID="{BC8C1014-ACD8-4454-B8CF-5DB139474FF7}" presName="textNode" presStyleLbl="node1" presStyleIdx="0" presStyleCnt="5" custScaleX="80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D2B53-9B23-4857-8A5A-86DE034C05B2}" type="pres">
      <dgm:prSet presAssocID="{18A3F7D0-CFE4-4311-906D-3336951D694C}" presName="sibTrans" presStyleCnt="0"/>
      <dgm:spPr/>
    </dgm:pt>
    <dgm:pt modelId="{064F86E2-AA54-42C6-9575-E16F6D0236A6}" type="pres">
      <dgm:prSet presAssocID="{C1B2A415-2E37-4BFB-999D-CDC506DBB49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F8C8C-8EC8-412A-9A29-66729420A45F}" type="pres">
      <dgm:prSet presAssocID="{F6B2969D-14E0-4AD8-AD20-05C8FB521639}" presName="sibTrans" presStyleCnt="0"/>
      <dgm:spPr/>
    </dgm:pt>
    <dgm:pt modelId="{FE56C7C3-55AC-4081-A06D-D55A9FF3F760}" type="pres">
      <dgm:prSet presAssocID="{D2057600-7676-45F3-8F9B-04B4006428BB}" presName="textNode" presStyleLbl="node1" presStyleIdx="2" presStyleCnt="5" custScaleX="107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D0DFC-FF41-4095-9EC8-BABFF22089AF}" type="pres">
      <dgm:prSet presAssocID="{D7EE8700-C351-4FF4-8FC3-311D7F300164}" presName="sibTrans" presStyleCnt="0"/>
      <dgm:spPr/>
    </dgm:pt>
    <dgm:pt modelId="{226E0A0A-9ADB-4BA1-9066-1683B8AE4F99}" type="pres">
      <dgm:prSet presAssocID="{7FFA76BF-5DCD-4A12-9F38-4BE8C475923E}" presName="textNode" presStyleLbl="node1" presStyleIdx="3" presStyleCnt="5" custScaleX="114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76867-95E5-41F8-A202-82452F1BA73E}" type="pres">
      <dgm:prSet presAssocID="{F327422E-BDDD-472A-9183-FEF058B4B74E}" presName="sibTrans" presStyleCnt="0"/>
      <dgm:spPr/>
    </dgm:pt>
    <dgm:pt modelId="{0F403E00-7BDF-4ACC-82F6-593FD2754FEA}" type="pres">
      <dgm:prSet presAssocID="{9B24CE91-3446-423F-BA63-603DBE356D2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E3AB8-DC95-4836-A1A7-A69E17316907}" type="presOf" srcId="{D2057600-7676-45F3-8F9B-04B4006428BB}" destId="{FE56C7C3-55AC-4081-A06D-D55A9FF3F760}" srcOrd="0" destOrd="0" presId="urn:microsoft.com/office/officeart/2005/8/layout/hProcess9"/>
    <dgm:cxn modelId="{CA2550D3-9535-435F-951F-D4993A0D6CD4}" srcId="{508BB0FC-A2FD-4029-931C-3ADD50A334F9}" destId="{BC8C1014-ACD8-4454-B8CF-5DB139474FF7}" srcOrd="0" destOrd="0" parTransId="{ECD89A6D-00B0-4A40-86E2-079ECD58C0BA}" sibTransId="{18A3F7D0-CFE4-4311-906D-3336951D694C}"/>
    <dgm:cxn modelId="{3B26C46B-39F0-4CC7-BAE2-832ECD492C62}" srcId="{508BB0FC-A2FD-4029-931C-3ADD50A334F9}" destId="{9B24CE91-3446-423F-BA63-603DBE356D25}" srcOrd="4" destOrd="0" parTransId="{342C2E64-2DDA-4B08-B033-30011FD8DC8A}" sibTransId="{FB192C44-A6B4-4C1A-9B2E-308BCB4F7C7E}"/>
    <dgm:cxn modelId="{D2DC1D00-0B47-4E48-B728-9176998D7F81}" type="presOf" srcId="{9B24CE91-3446-423F-BA63-603DBE356D25}" destId="{0F403E00-7BDF-4ACC-82F6-593FD2754FEA}" srcOrd="0" destOrd="0" presId="urn:microsoft.com/office/officeart/2005/8/layout/hProcess9"/>
    <dgm:cxn modelId="{D982D37A-4247-4CFF-96AD-7BA60A17D813}" srcId="{508BB0FC-A2FD-4029-931C-3ADD50A334F9}" destId="{C1B2A415-2E37-4BFB-999D-CDC506DBB498}" srcOrd="1" destOrd="0" parTransId="{59FFC536-6127-4C0C-BD7F-B012E10F5D0D}" sibTransId="{F6B2969D-14E0-4AD8-AD20-05C8FB521639}"/>
    <dgm:cxn modelId="{8422B650-11FF-4316-B3AF-CADCC58D4E79}" type="presOf" srcId="{508BB0FC-A2FD-4029-931C-3ADD50A334F9}" destId="{BE81FA3D-C919-474A-9C51-C9CA8206BDDE}" srcOrd="0" destOrd="0" presId="urn:microsoft.com/office/officeart/2005/8/layout/hProcess9"/>
    <dgm:cxn modelId="{DB01BC50-3295-4E88-B8CE-AC77E70E9507}" type="presOf" srcId="{BC8C1014-ACD8-4454-B8CF-5DB139474FF7}" destId="{F2023281-E47B-4C67-95B8-B7B781E76D6F}" srcOrd="0" destOrd="0" presId="urn:microsoft.com/office/officeart/2005/8/layout/hProcess9"/>
    <dgm:cxn modelId="{6EA95C1E-95BC-4C13-8AF7-5AC5131A3736}" srcId="{508BB0FC-A2FD-4029-931C-3ADD50A334F9}" destId="{7FFA76BF-5DCD-4A12-9F38-4BE8C475923E}" srcOrd="3" destOrd="0" parTransId="{7B7B4AB4-5185-4525-AA1F-FB7120A3BE1C}" sibTransId="{F327422E-BDDD-472A-9183-FEF058B4B74E}"/>
    <dgm:cxn modelId="{D4CB02FE-6538-480A-89DB-3FCF28B20D91}" type="presOf" srcId="{C1B2A415-2E37-4BFB-999D-CDC506DBB498}" destId="{064F86E2-AA54-42C6-9575-E16F6D0236A6}" srcOrd="0" destOrd="0" presId="urn:microsoft.com/office/officeart/2005/8/layout/hProcess9"/>
    <dgm:cxn modelId="{0D54AFF5-75AC-4011-8A1B-4517FBA83B3A}" type="presOf" srcId="{7FFA76BF-5DCD-4A12-9F38-4BE8C475923E}" destId="{226E0A0A-9ADB-4BA1-9066-1683B8AE4F99}" srcOrd="0" destOrd="0" presId="urn:microsoft.com/office/officeart/2005/8/layout/hProcess9"/>
    <dgm:cxn modelId="{6313E30C-84B2-4921-9023-0117380A3256}" srcId="{508BB0FC-A2FD-4029-931C-3ADD50A334F9}" destId="{D2057600-7676-45F3-8F9B-04B4006428BB}" srcOrd="2" destOrd="0" parTransId="{3600BB28-0C64-4AA8-8128-CF092D242B89}" sibTransId="{D7EE8700-C351-4FF4-8FC3-311D7F300164}"/>
    <dgm:cxn modelId="{D023F2E1-06C5-40F1-B164-771285F6BB7F}" type="presParOf" srcId="{BE81FA3D-C919-474A-9C51-C9CA8206BDDE}" destId="{12FA9869-AD81-4B92-809C-BAA0EA42FB13}" srcOrd="0" destOrd="0" presId="urn:microsoft.com/office/officeart/2005/8/layout/hProcess9"/>
    <dgm:cxn modelId="{DF2317E7-8C46-433D-94DA-C6A1A9EDEDB1}" type="presParOf" srcId="{BE81FA3D-C919-474A-9C51-C9CA8206BDDE}" destId="{AEADB826-E596-46C8-8498-A79244C0FAAC}" srcOrd="1" destOrd="0" presId="urn:microsoft.com/office/officeart/2005/8/layout/hProcess9"/>
    <dgm:cxn modelId="{5683CB75-96B4-4FAA-B816-95B5930BAEAB}" type="presParOf" srcId="{AEADB826-E596-46C8-8498-A79244C0FAAC}" destId="{F2023281-E47B-4C67-95B8-B7B781E76D6F}" srcOrd="0" destOrd="0" presId="urn:microsoft.com/office/officeart/2005/8/layout/hProcess9"/>
    <dgm:cxn modelId="{A90A2E38-F6AE-4280-88FB-5475E3CFDF4E}" type="presParOf" srcId="{AEADB826-E596-46C8-8498-A79244C0FAAC}" destId="{CA5D2B53-9B23-4857-8A5A-86DE034C05B2}" srcOrd="1" destOrd="0" presId="urn:microsoft.com/office/officeart/2005/8/layout/hProcess9"/>
    <dgm:cxn modelId="{EB82B654-4C29-4495-898B-FB9296388948}" type="presParOf" srcId="{AEADB826-E596-46C8-8498-A79244C0FAAC}" destId="{064F86E2-AA54-42C6-9575-E16F6D0236A6}" srcOrd="2" destOrd="0" presId="urn:microsoft.com/office/officeart/2005/8/layout/hProcess9"/>
    <dgm:cxn modelId="{A644FBE1-F36E-4F53-A57D-4E70F023A248}" type="presParOf" srcId="{AEADB826-E596-46C8-8498-A79244C0FAAC}" destId="{86FF8C8C-8EC8-412A-9A29-66729420A45F}" srcOrd="3" destOrd="0" presId="urn:microsoft.com/office/officeart/2005/8/layout/hProcess9"/>
    <dgm:cxn modelId="{843A8E6F-87BB-4125-AEF5-9A579A5BC7D3}" type="presParOf" srcId="{AEADB826-E596-46C8-8498-A79244C0FAAC}" destId="{FE56C7C3-55AC-4081-A06D-D55A9FF3F760}" srcOrd="4" destOrd="0" presId="urn:microsoft.com/office/officeart/2005/8/layout/hProcess9"/>
    <dgm:cxn modelId="{77ADAC60-35EF-4779-840C-7D7D4FA643BE}" type="presParOf" srcId="{AEADB826-E596-46C8-8498-A79244C0FAAC}" destId="{CDAD0DFC-FF41-4095-9EC8-BABFF22089AF}" srcOrd="5" destOrd="0" presId="urn:microsoft.com/office/officeart/2005/8/layout/hProcess9"/>
    <dgm:cxn modelId="{39187301-6B4E-46A8-AA30-0911893EF598}" type="presParOf" srcId="{AEADB826-E596-46C8-8498-A79244C0FAAC}" destId="{226E0A0A-9ADB-4BA1-9066-1683B8AE4F99}" srcOrd="6" destOrd="0" presId="urn:microsoft.com/office/officeart/2005/8/layout/hProcess9"/>
    <dgm:cxn modelId="{A7CC2D44-A51B-422A-81C1-88B7DE4062D4}" type="presParOf" srcId="{AEADB826-E596-46C8-8498-A79244C0FAAC}" destId="{1C576867-95E5-41F8-A202-82452F1BA73E}" srcOrd="7" destOrd="0" presId="urn:microsoft.com/office/officeart/2005/8/layout/hProcess9"/>
    <dgm:cxn modelId="{7D35ED9B-2116-4B7F-B7A8-0CADB5080965}" type="presParOf" srcId="{AEADB826-E596-46C8-8498-A79244C0FAAC}" destId="{0F403E00-7BDF-4ACC-82F6-593FD2754FEA}" srcOrd="8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1BCE05-F677-4A18-AB93-26BF601189D7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85A83-D511-4B6E-A2E6-C531E6116E3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ru-RU" sz="1400" b="1" u="sng" dirty="0" smtClean="0">
              <a:solidFill>
                <a:schemeClr val="tx1"/>
              </a:solidFill>
            </a:rPr>
            <a:t>Застрахованный имеет право:</a:t>
          </a:r>
          <a:endParaRPr lang="ru-RU" sz="1400" b="1" dirty="0">
            <a:solidFill>
              <a:schemeClr val="tx1"/>
            </a:solidFill>
          </a:endParaRPr>
        </a:p>
      </dgm:t>
    </dgm:pt>
    <dgm:pt modelId="{409CCB5E-A760-4E05-8468-C2021715C4A9}" type="parTrans" cxnId="{6942E03A-9C26-4203-B442-C0FF60E5BD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BEDCD8-14A9-4B74-9517-3C6090907B63}" type="sibTrans" cxnId="{6942E03A-9C26-4203-B442-C0FF60E5BD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94014A-948B-4CDD-92B0-0EB5C05025A1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обращаться самостоятельно в учреждения государственной системы здравоохранения по вопросам освидетельствования (переосвидетельствования);</a:t>
          </a:r>
          <a:endParaRPr lang="ru-RU" sz="1200" b="1" dirty="0">
            <a:solidFill>
              <a:schemeClr val="tx1"/>
            </a:solidFill>
          </a:endParaRPr>
        </a:p>
      </dgm:t>
    </dgm:pt>
    <dgm:pt modelId="{51D33320-12C3-4CE0-A57A-56481C9CCA50}" type="parTrans" cxnId="{2B302C6B-5FE7-49E1-9079-209B5CFEA8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98036C-C814-4D73-BECD-9C60CEF5E438}" type="sibTrans" cxnId="{2B302C6B-5FE7-49E1-9079-209B5CFEA8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429799-3739-4BFD-877F-DB84455F2F1F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обращаться в профессиональные и иные представительные органы по вопросам обязательного социального страхования;</a:t>
          </a:r>
          <a:endParaRPr lang="ru-RU" b="1" dirty="0">
            <a:solidFill>
              <a:schemeClr val="tx1"/>
            </a:solidFill>
          </a:endParaRPr>
        </a:p>
      </dgm:t>
    </dgm:pt>
    <dgm:pt modelId="{081D3B49-D111-4C6C-831B-F0AF05F6DDB1}" type="parTrans" cxnId="{4629B875-9F93-4437-8E82-4C2F7ECA2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C24C46-FCDC-46B4-BD86-E0F435C0A5A2}" type="sibTrans" cxnId="{4629B875-9F93-4437-8E82-4C2F7ECA2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1C2C38-7528-406F-9AB4-FBCC8CF72386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получать от страхователя и страховщика бесплатную информацию о своих правах и обязанностях.</a:t>
          </a:r>
          <a:endParaRPr lang="ru-RU" b="1" dirty="0">
            <a:solidFill>
              <a:schemeClr val="tx1"/>
            </a:solidFill>
          </a:endParaRPr>
        </a:p>
      </dgm:t>
    </dgm:pt>
    <dgm:pt modelId="{132AD154-9DA2-40B3-8C2B-E02F4BA442D7}" type="parTrans" cxnId="{656A6144-F2D0-41B1-A686-EF323C6A06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1A5219-81A1-49D0-ADC3-863EB8D60D90}" type="sibTrans" cxnId="{656A6144-F2D0-41B1-A686-EF323C6A06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155452-5C56-4E62-8BB4-B337255D5776}" type="pres">
      <dgm:prSet presAssocID="{791BCE05-F677-4A18-AB93-26BF601189D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3A0CCFA-239E-4991-9B88-AA9033952B27}" type="pres">
      <dgm:prSet presAssocID="{791BCE05-F677-4A18-AB93-26BF601189D7}" presName="pyramid" presStyleLbl="node1" presStyleIdx="0" presStyleCnt="1" custLinFactNeighborX="91" custLinFactNeighborY="-587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hardEdge"/>
          <a:bevelB w="165100" h="254000"/>
        </a:sp3d>
      </dgm:spPr>
      <dgm:t>
        <a:bodyPr/>
        <a:lstStyle/>
        <a:p>
          <a:endParaRPr lang="ru-RU"/>
        </a:p>
      </dgm:t>
    </dgm:pt>
    <dgm:pt modelId="{10A5FB60-649D-4592-BCDA-2E715B85C4D6}" type="pres">
      <dgm:prSet presAssocID="{791BCE05-F677-4A18-AB93-26BF601189D7}" presName="theList" presStyleCnt="0"/>
      <dgm:spPr/>
    </dgm:pt>
    <dgm:pt modelId="{DE29B8BE-679C-4774-AE95-FB99DE1C542E}" type="pres">
      <dgm:prSet presAssocID="{30285A83-D511-4B6E-A2E6-C531E6116E3B}" presName="aNode" presStyleLbl="fgAcc1" presStyleIdx="0" presStyleCnt="4" custLinFactNeighborX="-49209" custLinFactNeighborY="1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D19E5-EA8D-4089-9FCD-AC1B882386F6}" type="pres">
      <dgm:prSet presAssocID="{30285A83-D511-4B6E-A2E6-C531E6116E3B}" presName="aSpace" presStyleCnt="0"/>
      <dgm:spPr/>
    </dgm:pt>
    <dgm:pt modelId="{85715F33-1322-4CD5-9F13-19540346CF18}" type="pres">
      <dgm:prSet presAssocID="{5694014A-948B-4CDD-92B0-0EB5C05025A1}" presName="aNode" presStyleLbl="fgAcc1" presStyleIdx="1" presStyleCnt="4" custScaleX="105208" custLinFactNeighborX="-51115" custLinFactNeighborY="34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3C51D-08AD-4E22-BC8D-226D4D022724}" type="pres">
      <dgm:prSet presAssocID="{5694014A-948B-4CDD-92B0-0EB5C05025A1}" presName="aSpace" presStyleCnt="0"/>
      <dgm:spPr/>
    </dgm:pt>
    <dgm:pt modelId="{EDE45838-5D5A-4EFA-99F9-C95CC4584FE4}" type="pres">
      <dgm:prSet presAssocID="{5C429799-3739-4BFD-877F-DB84455F2F1F}" presName="aNode" presStyleLbl="fgAcc1" presStyleIdx="2" presStyleCnt="4" custScaleX="111275" custLinFactY="3072" custLinFactNeighborX="-503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0D1E9-32AE-4BCD-A0FC-8337F4250F78}" type="pres">
      <dgm:prSet presAssocID="{5C429799-3739-4BFD-877F-DB84455F2F1F}" presName="aSpace" presStyleCnt="0"/>
      <dgm:spPr/>
    </dgm:pt>
    <dgm:pt modelId="{764E90B5-05DB-4C9D-BB83-338A77D9CEFC}" type="pres">
      <dgm:prSet presAssocID="{691C2C38-7528-406F-9AB4-FBCC8CF72386}" presName="aNode" presStyleLbl="fgAcc1" presStyleIdx="3" presStyleCnt="4" custScaleX="130015" custLinFactY="14277" custLinFactNeighborX="-499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B906C-76F5-4400-973F-EEAFC7DD0A75}" type="pres">
      <dgm:prSet presAssocID="{691C2C38-7528-406F-9AB4-FBCC8CF72386}" presName="aSpace" presStyleCnt="0"/>
      <dgm:spPr/>
    </dgm:pt>
  </dgm:ptLst>
  <dgm:cxnLst>
    <dgm:cxn modelId="{CAF0B328-B5B0-4594-BA98-1ECFD29FD9C0}" type="presOf" srcId="{5C429799-3739-4BFD-877F-DB84455F2F1F}" destId="{EDE45838-5D5A-4EFA-99F9-C95CC4584FE4}" srcOrd="0" destOrd="0" presId="urn:microsoft.com/office/officeart/2005/8/layout/pyramid2"/>
    <dgm:cxn modelId="{51AEDA10-F11E-4F02-8C56-983F7587492D}" type="presOf" srcId="{791BCE05-F677-4A18-AB93-26BF601189D7}" destId="{DC155452-5C56-4E62-8BB4-B337255D5776}" srcOrd="0" destOrd="0" presId="urn:microsoft.com/office/officeart/2005/8/layout/pyramid2"/>
    <dgm:cxn modelId="{4629B875-9F93-4437-8E82-4C2F7ECA2D0F}" srcId="{791BCE05-F677-4A18-AB93-26BF601189D7}" destId="{5C429799-3739-4BFD-877F-DB84455F2F1F}" srcOrd="2" destOrd="0" parTransId="{081D3B49-D111-4C6C-831B-F0AF05F6DDB1}" sibTransId="{0DC24C46-FCDC-46B4-BD86-E0F435C0A5A2}"/>
    <dgm:cxn modelId="{5CF42A97-9E36-4510-92A0-1787265E8084}" type="presOf" srcId="{691C2C38-7528-406F-9AB4-FBCC8CF72386}" destId="{764E90B5-05DB-4C9D-BB83-338A77D9CEFC}" srcOrd="0" destOrd="0" presId="urn:microsoft.com/office/officeart/2005/8/layout/pyramid2"/>
    <dgm:cxn modelId="{541B4C39-FF61-46D6-85B1-39BE0EC2F33A}" type="presOf" srcId="{5694014A-948B-4CDD-92B0-0EB5C05025A1}" destId="{85715F33-1322-4CD5-9F13-19540346CF18}" srcOrd="0" destOrd="0" presId="urn:microsoft.com/office/officeart/2005/8/layout/pyramid2"/>
    <dgm:cxn modelId="{2B302C6B-5FE7-49E1-9079-209B5CFEA8DB}" srcId="{791BCE05-F677-4A18-AB93-26BF601189D7}" destId="{5694014A-948B-4CDD-92B0-0EB5C05025A1}" srcOrd="1" destOrd="0" parTransId="{51D33320-12C3-4CE0-A57A-56481C9CCA50}" sibTransId="{FB98036C-C814-4D73-BECD-9C60CEF5E438}"/>
    <dgm:cxn modelId="{656A6144-F2D0-41B1-A686-EF323C6A0617}" srcId="{791BCE05-F677-4A18-AB93-26BF601189D7}" destId="{691C2C38-7528-406F-9AB4-FBCC8CF72386}" srcOrd="3" destOrd="0" parTransId="{132AD154-9DA2-40B3-8C2B-E02F4BA442D7}" sibTransId="{0C1A5219-81A1-49D0-ADC3-863EB8D60D90}"/>
    <dgm:cxn modelId="{6942E03A-9C26-4203-B442-C0FF60E5BD63}" srcId="{791BCE05-F677-4A18-AB93-26BF601189D7}" destId="{30285A83-D511-4B6E-A2E6-C531E6116E3B}" srcOrd="0" destOrd="0" parTransId="{409CCB5E-A760-4E05-8468-C2021715C4A9}" sibTransId="{7ABEDCD8-14A9-4B74-9517-3C6090907B63}"/>
    <dgm:cxn modelId="{59093052-49BD-401F-B810-A1626DF30AFF}" type="presOf" srcId="{30285A83-D511-4B6E-A2E6-C531E6116E3B}" destId="{DE29B8BE-679C-4774-AE95-FB99DE1C542E}" srcOrd="0" destOrd="0" presId="urn:microsoft.com/office/officeart/2005/8/layout/pyramid2"/>
    <dgm:cxn modelId="{14639385-EC0C-4328-ADA7-832FDFFEEFB6}" type="presParOf" srcId="{DC155452-5C56-4E62-8BB4-B337255D5776}" destId="{23A0CCFA-239E-4991-9B88-AA9033952B27}" srcOrd="0" destOrd="0" presId="urn:microsoft.com/office/officeart/2005/8/layout/pyramid2"/>
    <dgm:cxn modelId="{A7EB3615-8CC4-4B2F-88A3-95BB2F27D290}" type="presParOf" srcId="{DC155452-5C56-4E62-8BB4-B337255D5776}" destId="{10A5FB60-649D-4592-BCDA-2E715B85C4D6}" srcOrd="1" destOrd="0" presId="urn:microsoft.com/office/officeart/2005/8/layout/pyramid2"/>
    <dgm:cxn modelId="{8F047973-C414-498F-A824-BA792C800280}" type="presParOf" srcId="{10A5FB60-649D-4592-BCDA-2E715B85C4D6}" destId="{DE29B8BE-679C-4774-AE95-FB99DE1C542E}" srcOrd="0" destOrd="0" presId="urn:microsoft.com/office/officeart/2005/8/layout/pyramid2"/>
    <dgm:cxn modelId="{D1F79C41-6403-4E83-A437-5DBFFA0ECD81}" type="presParOf" srcId="{10A5FB60-649D-4592-BCDA-2E715B85C4D6}" destId="{DFCD19E5-EA8D-4089-9FCD-AC1B882386F6}" srcOrd="1" destOrd="0" presId="urn:microsoft.com/office/officeart/2005/8/layout/pyramid2"/>
    <dgm:cxn modelId="{17733548-CC5C-48E7-95AE-49581C49EF1B}" type="presParOf" srcId="{10A5FB60-649D-4592-BCDA-2E715B85C4D6}" destId="{85715F33-1322-4CD5-9F13-19540346CF18}" srcOrd="2" destOrd="0" presId="urn:microsoft.com/office/officeart/2005/8/layout/pyramid2"/>
    <dgm:cxn modelId="{7D1578BB-70FC-4367-9EFF-A4FCDF16546F}" type="presParOf" srcId="{10A5FB60-649D-4592-BCDA-2E715B85C4D6}" destId="{51F3C51D-08AD-4E22-BC8D-226D4D022724}" srcOrd="3" destOrd="0" presId="urn:microsoft.com/office/officeart/2005/8/layout/pyramid2"/>
    <dgm:cxn modelId="{53D88C0F-925A-4400-973B-87E5F49B7A62}" type="presParOf" srcId="{10A5FB60-649D-4592-BCDA-2E715B85C4D6}" destId="{EDE45838-5D5A-4EFA-99F9-C95CC4584FE4}" srcOrd="4" destOrd="0" presId="urn:microsoft.com/office/officeart/2005/8/layout/pyramid2"/>
    <dgm:cxn modelId="{A5AB6A5B-D01C-48AB-A7DA-C3015EFF5C79}" type="presParOf" srcId="{10A5FB60-649D-4592-BCDA-2E715B85C4D6}" destId="{54E0D1E9-32AE-4BCD-A0FC-8337F4250F78}" srcOrd="5" destOrd="0" presId="urn:microsoft.com/office/officeart/2005/8/layout/pyramid2"/>
    <dgm:cxn modelId="{CC6A8115-A0A4-4BDD-94E5-A24359D6F49A}" type="presParOf" srcId="{10A5FB60-649D-4592-BCDA-2E715B85C4D6}" destId="{764E90B5-05DB-4C9D-BB83-338A77D9CEFC}" srcOrd="6" destOrd="0" presId="urn:microsoft.com/office/officeart/2005/8/layout/pyramid2"/>
    <dgm:cxn modelId="{33D59504-D74A-46E8-9965-6BD579067914}" type="presParOf" srcId="{10A5FB60-649D-4592-BCDA-2E715B85C4D6}" destId="{682B906C-76F5-4400-973F-EEAFC7DD0A75}" srcOrd="7" destOrd="0" presId="urn:microsoft.com/office/officeart/2005/8/layout/pyramid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8802B1-02C3-44A1-945F-5F239AFDA6C0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E6C7CD-E3F4-4C54-942D-57F7CC764E12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ru-RU" sz="1600" b="1" u="sng" dirty="0" smtClean="0"/>
            <a:t>Застрахованный обязан:</a:t>
          </a:r>
          <a:endParaRPr lang="ru-RU" sz="1600" b="1" dirty="0"/>
        </a:p>
      </dgm:t>
    </dgm:pt>
    <dgm:pt modelId="{26EE74BA-2E09-423F-9F6C-B1F92CDC82A3}" type="parTrans" cxnId="{F36B653F-F4A2-4AD0-A8AF-307BBE83E996}">
      <dgm:prSet/>
      <dgm:spPr/>
      <dgm:t>
        <a:bodyPr/>
        <a:lstStyle/>
        <a:p>
          <a:endParaRPr lang="ru-RU"/>
        </a:p>
      </dgm:t>
    </dgm:pt>
    <dgm:pt modelId="{C7BFC4DF-C6A6-4A61-83B0-58E3E56E187D}" type="sibTrans" cxnId="{F36B653F-F4A2-4AD0-A8AF-307BBE83E996}">
      <dgm:prSet/>
      <dgm:spPr/>
      <dgm:t>
        <a:bodyPr/>
        <a:lstStyle/>
        <a:p>
          <a:endParaRPr lang="ru-RU"/>
        </a:p>
      </dgm:t>
    </dgm:pt>
    <dgm:pt modelId="{4B1E2376-86C2-4A9D-8F43-8A943C83EC89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just" rtl="0"/>
          <a:r>
            <a:rPr lang="ru-RU" sz="1200" b="1" dirty="0" smtClean="0"/>
            <a:t>- соблюдать</a:t>
          </a:r>
          <a:r>
            <a:rPr lang="ru-RU" sz="1200" b="1" i="1" dirty="0" smtClean="0"/>
            <a:t> </a:t>
          </a:r>
          <a:r>
            <a:rPr lang="ru-RU" sz="1200" b="1" dirty="0" smtClean="0"/>
            <a:t>правила по охране труда и инструкции по охране труда;</a:t>
          </a:r>
          <a:endParaRPr lang="ru-RU" sz="1200" b="1" dirty="0"/>
        </a:p>
      </dgm:t>
    </dgm:pt>
    <dgm:pt modelId="{8DE898DB-9D5C-4915-AD75-24323FF455B6}" type="parTrans" cxnId="{5664CC73-3AA6-4533-975B-0F7140D8964D}">
      <dgm:prSet/>
      <dgm:spPr/>
      <dgm:t>
        <a:bodyPr/>
        <a:lstStyle/>
        <a:p>
          <a:endParaRPr lang="ru-RU"/>
        </a:p>
      </dgm:t>
    </dgm:pt>
    <dgm:pt modelId="{7E0295CD-7E43-4802-B885-5CCA77037972}" type="sibTrans" cxnId="{5664CC73-3AA6-4533-975B-0F7140D8964D}">
      <dgm:prSet/>
      <dgm:spPr/>
      <dgm:t>
        <a:bodyPr/>
        <a:lstStyle/>
        <a:p>
          <a:endParaRPr lang="ru-RU"/>
        </a:p>
      </dgm:t>
    </dgm:pt>
    <dgm:pt modelId="{8986DB90-FAD1-4B86-A5CC-7FD7C6FCB0C6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 rtl="0"/>
          <a:r>
            <a:rPr lang="ru-RU" sz="1200" b="1" dirty="0" smtClean="0"/>
            <a:t>- извещать страховщика об изменении места своего жительства (работы), а также о наступлении обстоятельств, влекущих изменение размера получаемого им обеспечения по страхованию или утрату права на получение обеспечения по страхованию, в 10–</a:t>
          </a:r>
          <a:r>
            <a:rPr lang="ru-RU" sz="1200" b="1" dirty="0" err="1" smtClean="0"/>
            <a:t>дневный</a:t>
          </a:r>
          <a:r>
            <a:rPr lang="ru-RU" sz="1200" b="1" dirty="0" smtClean="0"/>
            <a:t> срок;</a:t>
          </a:r>
          <a:endParaRPr lang="ru-RU" sz="1200" b="1" dirty="0"/>
        </a:p>
      </dgm:t>
    </dgm:pt>
    <dgm:pt modelId="{3AAD44F9-81C1-4D80-A475-D6D0E68B7FF1}" type="parTrans" cxnId="{F4CF17D5-6CFB-441D-8E1C-BA6F3E44C6FA}">
      <dgm:prSet/>
      <dgm:spPr/>
      <dgm:t>
        <a:bodyPr/>
        <a:lstStyle/>
        <a:p>
          <a:endParaRPr lang="ru-RU"/>
        </a:p>
      </dgm:t>
    </dgm:pt>
    <dgm:pt modelId="{476AE93F-24B4-4220-B23F-729AC5FE65F3}" type="sibTrans" cxnId="{F4CF17D5-6CFB-441D-8E1C-BA6F3E44C6FA}">
      <dgm:prSet/>
      <dgm:spPr/>
      <dgm:t>
        <a:bodyPr/>
        <a:lstStyle/>
        <a:p>
          <a:endParaRPr lang="ru-RU"/>
        </a:p>
      </dgm:t>
    </dgm:pt>
    <dgm:pt modelId="{26C063A4-B854-482E-B17F-F5D02CF4B373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just" rtl="0"/>
          <a:r>
            <a:rPr lang="ru-RU" sz="1200" b="1" dirty="0" smtClean="0"/>
            <a:t>- выполнять предусмотренные заключениями МСЭК рекомендации по социальной, медицинской и профессиональной реабилитации, своевременно проходить переосвидетельствования в установленные МСЭК сроки.</a:t>
          </a:r>
          <a:endParaRPr lang="ru-RU" sz="1200" b="1" dirty="0"/>
        </a:p>
      </dgm:t>
    </dgm:pt>
    <dgm:pt modelId="{C44D84FC-D82C-45DF-97AF-2FE68AD37B6B}" type="parTrans" cxnId="{13DEDBB3-841E-4CE0-85D2-1767A90C2033}">
      <dgm:prSet/>
      <dgm:spPr/>
      <dgm:t>
        <a:bodyPr/>
        <a:lstStyle/>
        <a:p>
          <a:endParaRPr lang="ru-RU"/>
        </a:p>
      </dgm:t>
    </dgm:pt>
    <dgm:pt modelId="{3049269A-A6FE-468A-B697-2DD80EC2D22E}" type="sibTrans" cxnId="{13DEDBB3-841E-4CE0-85D2-1767A90C2033}">
      <dgm:prSet/>
      <dgm:spPr/>
      <dgm:t>
        <a:bodyPr/>
        <a:lstStyle/>
        <a:p>
          <a:endParaRPr lang="ru-RU"/>
        </a:p>
      </dgm:t>
    </dgm:pt>
    <dgm:pt modelId="{291C0400-90E1-4BE1-B3EE-9288F4751E44}" type="pres">
      <dgm:prSet presAssocID="{7C8802B1-02C3-44A1-945F-5F239AFDA6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6584971-B2CE-4CA0-9B6D-CF7477D3B29D}" type="pres">
      <dgm:prSet presAssocID="{7C8802B1-02C3-44A1-945F-5F239AFDA6C0}" presName="pyramid" presStyleLbl="node1" presStyleIdx="0" presStyleCnt="1" custLinFactNeighborX="-162" custLinFactNeighborY="-2052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A1F18EEB-6BF8-4C68-86F9-C2322F60E22C}" type="pres">
      <dgm:prSet presAssocID="{7C8802B1-02C3-44A1-945F-5F239AFDA6C0}" presName="theList" presStyleCnt="0"/>
      <dgm:spPr/>
    </dgm:pt>
    <dgm:pt modelId="{9226114D-229F-4631-8CB7-A928DAC61241}" type="pres">
      <dgm:prSet presAssocID="{E6E6C7CD-E3F4-4C54-942D-57F7CC764E12}" presName="aNode" presStyleLbl="fgAcc1" presStyleIdx="0" presStyleCnt="4" custLinFactY="-47098" custLinFactNeighborX="-501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C642B-6FCB-47EC-A8E9-CFD9F0C39027}" type="pres">
      <dgm:prSet presAssocID="{E6E6C7CD-E3F4-4C54-942D-57F7CC764E12}" presName="aSpace" presStyleCnt="0"/>
      <dgm:spPr/>
    </dgm:pt>
    <dgm:pt modelId="{5CF8FFB0-CA58-46E7-9DF7-D38FE18F1F5E}" type="pres">
      <dgm:prSet presAssocID="{4B1E2376-86C2-4A9D-8F43-8A943C83EC89}" presName="aNode" presStyleLbl="fgAcc1" presStyleIdx="1" presStyleCnt="4" custScaleX="141063" custLinFactY="-16195" custLinFactNeighborX="-521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DCEF3-6455-4A6D-8E3D-0D2B2FF0CE71}" type="pres">
      <dgm:prSet presAssocID="{4B1E2376-86C2-4A9D-8F43-8A943C83EC89}" presName="aSpace" presStyleCnt="0"/>
      <dgm:spPr/>
    </dgm:pt>
    <dgm:pt modelId="{9A89ADD3-9E2E-4BBE-9704-0947E0AC6980}" type="pres">
      <dgm:prSet presAssocID="{8986DB90-FAD1-4B86-A5CC-7FD7C6FCB0C6}" presName="aNode" presStyleLbl="fgAcc1" presStyleIdx="2" presStyleCnt="4" custScaleX="143554" custScaleY="151107" custLinFactY="-4413" custLinFactNeighborX="-486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13CAF-670D-410E-8AE3-CBE336C95490}" type="pres">
      <dgm:prSet presAssocID="{8986DB90-FAD1-4B86-A5CC-7FD7C6FCB0C6}" presName="aSpace" presStyleCnt="0"/>
      <dgm:spPr/>
    </dgm:pt>
    <dgm:pt modelId="{823881AB-0D9A-4E0A-81B5-BE43D320C7B6}" type="pres">
      <dgm:prSet presAssocID="{26C063A4-B854-482E-B17F-F5D02CF4B373}" presName="aNode" presStyleLbl="fgAcc1" presStyleIdx="3" presStyleCnt="4" custScaleX="148054" custScaleY="120458" custLinFactNeighborX="-50891" custLinFactNeighborY="-67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CC3AF-D55E-450D-9D65-58A759D799E7}" type="pres">
      <dgm:prSet presAssocID="{26C063A4-B854-482E-B17F-F5D02CF4B373}" presName="aSpace" presStyleCnt="0"/>
      <dgm:spPr/>
    </dgm:pt>
  </dgm:ptLst>
  <dgm:cxnLst>
    <dgm:cxn modelId="{F36B653F-F4A2-4AD0-A8AF-307BBE83E996}" srcId="{7C8802B1-02C3-44A1-945F-5F239AFDA6C0}" destId="{E6E6C7CD-E3F4-4C54-942D-57F7CC764E12}" srcOrd="0" destOrd="0" parTransId="{26EE74BA-2E09-423F-9F6C-B1F92CDC82A3}" sibTransId="{C7BFC4DF-C6A6-4A61-83B0-58E3E56E187D}"/>
    <dgm:cxn modelId="{6A6A71C4-8DE6-49C8-B4D5-199D9D15EBE8}" type="presOf" srcId="{7C8802B1-02C3-44A1-945F-5F239AFDA6C0}" destId="{291C0400-90E1-4BE1-B3EE-9288F4751E44}" srcOrd="0" destOrd="0" presId="urn:microsoft.com/office/officeart/2005/8/layout/pyramid2"/>
    <dgm:cxn modelId="{8FFA4524-9DCC-45B0-848E-E043DAE8AAC8}" type="presOf" srcId="{4B1E2376-86C2-4A9D-8F43-8A943C83EC89}" destId="{5CF8FFB0-CA58-46E7-9DF7-D38FE18F1F5E}" srcOrd="0" destOrd="0" presId="urn:microsoft.com/office/officeart/2005/8/layout/pyramid2"/>
    <dgm:cxn modelId="{52694360-E0C3-4F24-8D8B-14EB948FFA6E}" type="presOf" srcId="{8986DB90-FAD1-4B86-A5CC-7FD7C6FCB0C6}" destId="{9A89ADD3-9E2E-4BBE-9704-0947E0AC6980}" srcOrd="0" destOrd="0" presId="urn:microsoft.com/office/officeart/2005/8/layout/pyramid2"/>
    <dgm:cxn modelId="{04B0B96C-CD16-4DFF-B596-0FBE1C964619}" type="presOf" srcId="{E6E6C7CD-E3F4-4C54-942D-57F7CC764E12}" destId="{9226114D-229F-4631-8CB7-A928DAC61241}" srcOrd="0" destOrd="0" presId="urn:microsoft.com/office/officeart/2005/8/layout/pyramid2"/>
    <dgm:cxn modelId="{13DEDBB3-841E-4CE0-85D2-1767A90C2033}" srcId="{7C8802B1-02C3-44A1-945F-5F239AFDA6C0}" destId="{26C063A4-B854-482E-B17F-F5D02CF4B373}" srcOrd="3" destOrd="0" parTransId="{C44D84FC-D82C-45DF-97AF-2FE68AD37B6B}" sibTransId="{3049269A-A6FE-468A-B697-2DD80EC2D22E}"/>
    <dgm:cxn modelId="{F4CF17D5-6CFB-441D-8E1C-BA6F3E44C6FA}" srcId="{7C8802B1-02C3-44A1-945F-5F239AFDA6C0}" destId="{8986DB90-FAD1-4B86-A5CC-7FD7C6FCB0C6}" srcOrd="2" destOrd="0" parTransId="{3AAD44F9-81C1-4D80-A475-D6D0E68B7FF1}" sibTransId="{476AE93F-24B4-4220-B23F-729AC5FE65F3}"/>
    <dgm:cxn modelId="{5664CC73-3AA6-4533-975B-0F7140D8964D}" srcId="{7C8802B1-02C3-44A1-945F-5F239AFDA6C0}" destId="{4B1E2376-86C2-4A9D-8F43-8A943C83EC89}" srcOrd="1" destOrd="0" parTransId="{8DE898DB-9D5C-4915-AD75-24323FF455B6}" sibTransId="{7E0295CD-7E43-4802-B885-5CCA77037972}"/>
    <dgm:cxn modelId="{31CE4485-9AFF-4365-970E-01DFBC8EE4B2}" type="presOf" srcId="{26C063A4-B854-482E-B17F-F5D02CF4B373}" destId="{823881AB-0D9A-4E0A-81B5-BE43D320C7B6}" srcOrd="0" destOrd="0" presId="urn:microsoft.com/office/officeart/2005/8/layout/pyramid2"/>
    <dgm:cxn modelId="{1D8C25EE-F728-4E12-808D-E92F77E2DC9C}" type="presParOf" srcId="{291C0400-90E1-4BE1-B3EE-9288F4751E44}" destId="{F6584971-B2CE-4CA0-9B6D-CF7477D3B29D}" srcOrd="0" destOrd="0" presId="urn:microsoft.com/office/officeart/2005/8/layout/pyramid2"/>
    <dgm:cxn modelId="{0CD76384-B30A-4C2B-ABE1-B013D5C8D6CA}" type="presParOf" srcId="{291C0400-90E1-4BE1-B3EE-9288F4751E44}" destId="{A1F18EEB-6BF8-4C68-86F9-C2322F60E22C}" srcOrd="1" destOrd="0" presId="urn:microsoft.com/office/officeart/2005/8/layout/pyramid2"/>
    <dgm:cxn modelId="{D37B09BB-4DC6-4842-853A-40189277A2B5}" type="presParOf" srcId="{A1F18EEB-6BF8-4C68-86F9-C2322F60E22C}" destId="{9226114D-229F-4631-8CB7-A928DAC61241}" srcOrd="0" destOrd="0" presId="urn:microsoft.com/office/officeart/2005/8/layout/pyramid2"/>
    <dgm:cxn modelId="{FA562710-41F7-42DE-9FBE-E5D6D641C0B4}" type="presParOf" srcId="{A1F18EEB-6BF8-4C68-86F9-C2322F60E22C}" destId="{AECC642B-6FCB-47EC-A8E9-CFD9F0C39027}" srcOrd="1" destOrd="0" presId="urn:microsoft.com/office/officeart/2005/8/layout/pyramid2"/>
    <dgm:cxn modelId="{361C397A-A3F8-442F-BD37-ED3A96FF7C77}" type="presParOf" srcId="{A1F18EEB-6BF8-4C68-86F9-C2322F60E22C}" destId="{5CF8FFB0-CA58-46E7-9DF7-D38FE18F1F5E}" srcOrd="2" destOrd="0" presId="urn:microsoft.com/office/officeart/2005/8/layout/pyramid2"/>
    <dgm:cxn modelId="{2F9EF261-0382-48B3-9E0F-08A3F834447A}" type="presParOf" srcId="{A1F18EEB-6BF8-4C68-86F9-C2322F60E22C}" destId="{178DCEF3-6455-4A6D-8E3D-0D2B2FF0CE71}" srcOrd="3" destOrd="0" presId="urn:microsoft.com/office/officeart/2005/8/layout/pyramid2"/>
    <dgm:cxn modelId="{9BDB2001-59BA-473D-AB35-082C72824E2B}" type="presParOf" srcId="{A1F18EEB-6BF8-4C68-86F9-C2322F60E22C}" destId="{9A89ADD3-9E2E-4BBE-9704-0947E0AC6980}" srcOrd="4" destOrd="0" presId="urn:microsoft.com/office/officeart/2005/8/layout/pyramid2"/>
    <dgm:cxn modelId="{B0792180-B979-4238-8654-EA14F574ABF0}" type="presParOf" srcId="{A1F18EEB-6BF8-4C68-86F9-C2322F60E22C}" destId="{32713CAF-670D-410E-8AE3-CBE336C95490}" srcOrd="5" destOrd="0" presId="urn:microsoft.com/office/officeart/2005/8/layout/pyramid2"/>
    <dgm:cxn modelId="{9FC52B03-C23A-4BB5-B9AC-C61AB03762CB}" type="presParOf" srcId="{A1F18EEB-6BF8-4C68-86F9-C2322F60E22C}" destId="{823881AB-0D9A-4E0A-81B5-BE43D320C7B6}" srcOrd="6" destOrd="0" presId="urn:microsoft.com/office/officeart/2005/8/layout/pyramid2"/>
    <dgm:cxn modelId="{7F991955-91EE-4512-B8BD-0FB9F2C6B8F2}" type="presParOf" srcId="{A1F18EEB-6BF8-4C68-86F9-C2322F60E22C}" destId="{870CC3AF-D55E-450D-9D65-58A759D799E7}" srcOrd="7" destOrd="0" presId="urn:microsoft.com/office/officeart/2005/8/layout/pyramid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31F683-C9A3-4369-885C-EA323C79DBAC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6AEB22-D2B6-404A-9EFB-1AC5BAC10891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600" b="1" i="1" u="sng" dirty="0" smtClean="0">
              <a:solidFill>
                <a:srgbClr val="002060"/>
              </a:solidFill>
            </a:rPr>
            <a:t>Степень утраты профессиональной трудоспособности устанавливается:</a:t>
          </a:r>
          <a:endParaRPr lang="ru-RU" sz="1600" b="1" dirty="0">
            <a:solidFill>
              <a:srgbClr val="002060"/>
            </a:solidFill>
          </a:endParaRPr>
        </a:p>
      </dgm:t>
    </dgm:pt>
    <dgm:pt modelId="{586C234D-4A3E-48AB-9C96-2D7C1AEBC2C7}" type="parTrans" cxnId="{27B4C08B-C50D-4E8E-A4DF-3D118D451A8C}">
      <dgm:prSet/>
      <dgm:spPr/>
      <dgm:t>
        <a:bodyPr/>
        <a:lstStyle/>
        <a:p>
          <a:endParaRPr lang="ru-RU"/>
        </a:p>
      </dgm:t>
    </dgm:pt>
    <dgm:pt modelId="{A9C31A84-56A8-45A6-B43C-3023077F7384}" type="sibTrans" cxnId="{27B4C08B-C50D-4E8E-A4DF-3D118D451A8C}">
      <dgm:prSet/>
      <dgm:spPr/>
      <dgm:t>
        <a:bodyPr/>
        <a:lstStyle/>
        <a:p>
          <a:endParaRPr lang="ru-RU"/>
        </a:p>
      </dgm:t>
    </dgm:pt>
    <dgm:pt modelId="{72E0F2B4-2701-41BC-8444-9F4BA040E8FF}">
      <dgm:prSet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от 10 до 30 % для пострадавшего, который может продолжать профессиональную деятельность с умеренным (незначительным) снижением квалификации;</a:t>
          </a:r>
          <a:endParaRPr lang="ru-RU" dirty="0">
            <a:solidFill>
              <a:srgbClr val="002060"/>
            </a:solidFill>
          </a:endParaRPr>
        </a:p>
      </dgm:t>
    </dgm:pt>
    <dgm:pt modelId="{0E6FBB57-C3B3-455A-9652-7B8622DAACB5}" type="parTrans" cxnId="{D54283BD-A39A-4634-BD26-F0F343B8D10D}">
      <dgm:prSet/>
      <dgm:spPr/>
      <dgm:t>
        <a:bodyPr/>
        <a:lstStyle/>
        <a:p>
          <a:endParaRPr lang="ru-RU"/>
        </a:p>
      </dgm:t>
    </dgm:pt>
    <dgm:pt modelId="{FD37D2BE-2E2B-45AA-A35B-2AE4C8EEA8B2}" type="sibTrans" cxnId="{D54283BD-A39A-4634-BD26-F0F343B8D10D}">
      <dgm:prSet/>
      <dgm:spPr/>
      <dgm:t>
        <a:bodyPr/>
        <a:lstStyle/>
        <a:p>
          <a:endParaRPr lang="ru-RU"/>
        </a:p>
      </dgm:t>
    </dgm:pt>
    <dgm:pt modelId="{99C6D2ED-51F0-492E-A056-DF3466E5D585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от 40 до 60 % для пострадавшего, который может продолжать профессиональную деятельность с выраженным снижением квалификации</a:t>
          </a:r>
          <a:r>
            <a:rPr lang="ru-RU" dirty="0" smtClean="0"/>
            <a:t>;</a:t>
          </a:r>
          <a:endParaRPr lang="ru-RU" dirty="0"/>
        </a:p>
      </dgm:t>
    </dgm:pt>
    <dgm:pt modelId="{AC314A3A-35C2-41E1-BCB8-664AF10E9613}" type="parTrans" cxnId="{B70D5E23-181F-48DF-AD8E-5494D528D2B8}">
      <dgm:prSet/>
      <dgm:spPr/>
      <dgm:t>
        <a:bodyPr/>
        <a:lstStyle/>
        <a:p>
          <a:endParaRPr lang="ru-RU"/>
        </a:p>
      </dgm:t>
    </dgm:pt>
    <dgm:pt modelId="{4E92E255-C1FC-4A4F-9B44-5B19ACC9F808}" type="sibTrans" cxnId="{B70D5E23-181F-48DF-AD8E-5494D528D2B8}">
      <dgm:prSet/>
      <dgm:spPr/>
      <dgm:t>
        <a:bodyPr/>
        <a:lstStyle/>
        <a:p>
          <a:endParaRPr lang="ru-RU"/>
        </a:p>
      </dgm:t>
    </dgm:pt>
    <dgm:pt modelId="{CAD38A6D-96E2-498C-B42D-4427B9063CFB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от 70 до 90 % для пострадавшего, который может выполнять работу только в специально созданных условиях;</a:t>
          </a:r>
          <a:endParaRPr lang="ru-RU" dirty="0">
            <a:solidFill>
              <a:srgbClr val="002060"/>
            </a:solidFill>
          </a:endParaRPr>
        </a:p>
      </dgm:t>
    </dgm:pt>
    <dgm:pt modelId="{F48445A4-AAC3-437D-81EF-494208A7463E}" type="parTrans" cxnId="{98D73B1D-DA3D-48DA-94C0-FC01969703C8}">
      <dgm:prSet/>
      <dgm:spPr/>
      <dgm:t>
        <a:bodyPr/>
        <a:lstStyle/>
        <a:p>
          <a:endParaRPr lang="ru-RU"/>
        </a:p>
      </dgm:t>
    </dgm:pt>
    <dgm:pt modelId="{2A35B9DB-EC91-4FCA-8196-11ABC4038DB5}" type="sibTrans" cxnId="{98D73B1D-DA3D-48DA-94C0-FC01969703C8}">
      <dgm:prSet/>
      <dgm:spPr/>
      <dgm:t>
        <a:bodyPr/>
        <a:lstStyle/>
        <a:p>
          <a:endParaRPr lang="ru-RU"/>
        </a:p>
      </dgm:t>
    </dgm:pt>
    <dgm:pt modelId="{6AD3FA7C-A481-4F8D-B323-E569FDEB9F37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100 % для пострадавшего, который не может выполнять любые виды профессиональной деятельности.</a:t>
          </a:r>
          <a:endParaRPr lang="ru-RU" dirty="0">
            <a:solidFill>
              <a:srgbClr val="002060"/>
            </a:solidFill>
          </a:endParaRPr>
        </a:p>
      </dgm:t>
    </dgm:pt>
    <dgm:pt modelId="{ADAE6770-C4A1-4BC3-9D78-97AB566281C3}" type="parTrans" cxnId="{8B1539D8-AD60-4D65-B90A-79CA5B31BCB3}">
      <dgm:prSet/>
      <dgm:spPr/>
      <dgm:t>
        <a:bodyPr/>
        <a:lstStyle/>
        <a:p>
          <a:endParaRPr lang="ru-RU"/>
        </a:p>
      </dgm:t>
    </dgm:pt>
    <dgm:pt modelId="{2EA4B7DF-73BF-4C18-B253-A2CC29557789}" type="sibTrans" cxnId="{8B1539D8-AD60-4D65-B90A-79CA5B31BCB3}">
      <dgm:prSet/>
      <dgm:spPr/>
      <dgm:t>
        <a:bodyPr/>
        <a:lstStyle/>
        <a:p>
          <a:endParaRPr lang="ru-RU"/>
        </a:p>
      </dgm:t>
    </dgm:pt>
    <dgm:pt modelId="{A0F97058-DAF2-43E7-A1BC-D90548CFC153}" type="pres">
      <dgm:prSet presAssocID="{FA31F683-C9A3-4369-885C-EA323C79DB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916D4-2D71-4ADA-A2D6-4991FD2F545D}" type="pres">
      <dgm:prSet presAssocID="{6AD3FA7C-A481-4F8D-B323-E569FDEB9F37}" presName="boxAndChildren" presStyleCnt="0"/>
      <dgm:spPr/>
    </dgm:pt>
    <dgm:pt modelId="{F25AEFB7-7056-40E4-86C9-25FF0B4D7349}" type="pres">
      <dgm:prSet presAssocID="{6AD3FA7C-A481-4F8D-B323-E569FDEB9F37}" presName="parentTextBox" presStyleLbl="node1" presStyleIdx="0" presStyleCnt="5"/>
      <dgm:spPr/>
      <dgm:t>
        <a:bodyPr/>
        <a:lstStyle/>
        <a:p>
          <a:endParaRPr lang="ru-RU"/>
        </a:p>
      </dgm:t>
    </dgm:pt>
    <dgm:pt modelId="{0638DC8E-F686-49A3-8D5F-845A6E018708}" type="pres">
      <dgm:prSet presAssocID="{2A35B9DB-EC91-4FCA-8196-11ABC4038DB5}" presName="sp" presStyleCnt="0"/>
      <dgm:spPr/>
    </dgm:pt>
    <dgm:pt modelId="{9233F86F-61FC-4A67-9CFF-F66B4F9648F1}" type="pres">
      <dgm:prSet presAssocID="{CAD38A6D-96E2-498C-B42D-4427B9063CFB}" presName="arrowAndChildren" presStyleCnt="0"/>
      <dgm:spPr/>
    </dgm:pt>
    <dgm:pt modelId="{7B5D692B-269B-433D-AB3E-14654406944B}" type="pres">
      <dgm:prSet presAssocID="{CAD38A6D-96E2-498C-B42D-4427B9063CFB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6129FCC-858C-4574-87E9-C8C04ED014E5}" type="pres">
      <dgm:prSet presAssocID="{4E92E255-C1FC-4A4F-9B44-5B19ACC9F808}" presName="sp" presStyleCnt="0"/>
      <dgm:spPr/>
    </dgm:pt>
    <dgm:pt modelId="{77321DDD-2127-4840-B7C8-9D44D3545BE9}" type="pres">
      <dgm:prSet presAssocID="{99C6D2ED-51F0-492E-A056-DF3466E5D585}" presName="arrowAndChildren" presStyleCnt="0"/>
      <dgm:spPr/>
    </dgm:pt>
    <dgm:pt modelId="{58A83927-EAFE-4FFD-8492-33A9C693DD06}" type="pres">
      <dgm:prSet presAssocID="{99C6D2ED-51F0-492E-A056-DF3466E5D585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78EBA278-A109-4BF7-B10C-FB12784F12C2}" type="pres">
      <dgm:prSet presAssocID="{FD37D2BE-2E2B-45AA-A35B-2AE4C8EEA8B2}" presName="sp" presStyleCnt="0"/>
      <dgm:spPr/>
    </dgm:pt>
    <dgm:pt modelId="{5748EFCD-8A1F-4E56-9794-CD8FB03CB075}" type="pres">
      <dgm:prSet presAssocID="{72E0F2B4-2701-41BC-8444-9F4BA040E8FF}" presName="arrowAndChildren" presStyleCnt="0"/>
      <dgm:spPr/>
    </dgm:pt>
    <dgm:pt modelId="{64168EA0-35DB-41E0-AE66-7B57C79889C1}" type="pres">
      <dgm:prSet presAssocID="{72E0F2B4-2701-41BC-8444-9F4BA040E8FF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BF560749-7D68-4E05-9BA4-4BD81D151774}" type="pres">
      <dgm:prSet presAssocID="{A9C31A84-56A8-45A6-B43C-3023077F7384}" presName="sp" presStyleCnt="0"/>
      <dgm:spPr/>
    </dgm:pt>
    <dgm:pt modelId="{629F3BA2-21F4-4968-92B7-1A8CFA780FB8}" type="pres">
      <dgm:prSet presAssocID="{646AEB22-D2B6-404A-9EFB-1AC5BAC10891}" presName="arrowAndChildren" presStyleCnt="0"/>
      <dgm:spPr/>
    </dgm:pt>
    <dgm:pt modelId="{7496F31A-4FEF-4E34-8735-8F27A627717E}" type="pres">
      <dgm:prSet presAssocID="{646AEB22-D2B6-404A-9EFB-1AC5BAC10891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29D1C09-580D-4072-9A84-767CC4DF77D9}" type="presOf" srcId="{99C6D2ED-51F0-492E-A056-DF3466E5D585}" destId="{58A83927-EAFE-4FFD-8492-33A9C693DD06}" srcOrd="0" destOrd="0" presId="urn:microsoft.com/office/officeart/2005/8/layout/process4"/>
    <dgm:cxn modelId="{6513791F-D9EC-4C41-9FA4-3A170CCAB31C}" type="presOf" srcId="{CAD38A6D-96E2-498C-B42D-4427B9063CFB}" destId="{7B5D692B-269B-433D-AB3E-14654406944B}" srcOrd="0" destOrd="0" presId="urn:microsoft.com/office/officeart/2005/8/layout/process4"/>
    <dgm:cxn modelId="{D54283BD-A39A-4634-BD26-F0F343B8D10D}" srcId="{FA31F683-C9A3-4369-885C-EA323C79DBAC}" destId="{72E0F2B4-2701-41BC-8444-9F4BA040E8FF}" srcOrd="1" destOrd="0" parTransId="{0E6FBB57-C3B3-455A-9652-7B8622DAACB5}" sibTransId="{FD37D2BE-2E2B-45AA-A35B-2AE4C8EEA8B2}"/>
    <dgm:cxn modelId="{8B1539D8-AD60-4D65-B90A-79CA5B31BCB3}" srcId="{FA31F683-C9A3-4369-885C-EA323C79DBAC}" destId="{6AD3FA7C-A481-4F8D-B323-E569FDEB9F37}" srcOrd="4" destOrd="0" parTransId="{ADAE6770-C4A1-4BC3-9D78-97AB566281C3}" sibTransId="{2EA4B7DF-73BF-4C18-B253-A2CC29557789}"/>
    <dgm:cxn modelId="{27B4C08B-C50D-4E8E-A4DF-3D118D451A8C}" srcId="{FA31F683-C9A3-4369-885C-EA323C79DBAC}" destId="{646AEB22-D2B6-404A-9EFB-1AC5BAC10891}" srcOrd="0" destOrd="0" parTransId="{586C234D-4A3E-48AB-9C96-2D7C1AEBC2C7}" sibTransId="{A9C31A84-56A8-45A6-B43C-3023077F7384}"/>
    <dgm:cxn modelId="{98D73B1D-DA3D-48DA-94C0-FC01969703C8}" srcId="{FA31F683-C9A3-4369-885C-EA323C79DBAC}" destId="{CAD38A6D-96E2-498C-B42D-4427B9063CFB}" srcOrd="3" destOrd="0" parTransId="{F48445A4-AAC3-437D-81EF-494208A7463E}" sibTransId="{2A35B9DB-EC91-4FCA-8196-11ABC4038DB5}"/>
    <dgm:cxn modelId="{F2439993-4ACE-4487-A5D1-EC7B1DDA7880}" type="presOf" srcId="{72E0F2B4-2701-41BC-8444-9F4BA040E8FF}" destId="{64168EA0-35DB-41E0-AE66-7B57C79889C1}" srcOrd="0" destOrd="0" presId="urn:microsoft.com/office/officeart/2005/8/layout/process4"/>
    <dgm:cxn modelId="{B70D5E23-181F-48DF-AD8E-5494D528D2B8}" srcId="{FA31F683-C9A3-4369-885C-EA323C79DBAC}" destId="{99C6D2ED-51F0-492E-A056-DF3466E5D585}" srcOrd="2" destOrd="0" parTransId="{AC314A3A-35C2-41E1-BCB8-664AF10E9613}" sibTransId="{4E92E255-C1FC-4A4F-9B44-5B19ACC9F808}"/>
    <dgm:cxn modelId="{C698C013-6980-432A-86E0-95F0E0F3C5D5}" type="presOf" srcId="{646AEB22-D2B6-404A-9EFB-1AC5BAC10891}" destId="{7496F31A-4FEF-4E34-8735-8F27A627717E}" srcOrd="0" destOrd="0" presId="urn:microsoft.com/office/officeart/2005/8/layout/process4"/>
    <dgm:cxn modelId="{B80E12E8-6655-4FFD-A1F6-C3837306B8E1}" type="presOf" srcId="{6AD3FA7C-A481-4F8D-B323-E569FDEB9F37}" destId="{F25AEFB7-7056-40E4-86C9-25FF0B4D7349}" srcOrd="0" destOrd="0" presId="urn:microsoft.com/office/officeart/2005/8/layout/process4"/>
    <dgm:cxn modelId="{190C5FDA-7C1F-44BF-8E64-F68314FDF4B6}" type="presOf" srcId="{FA31F683-C9A3-4369-885C-EA323C79DBAC}" destId="{A0F97058-DAF2-43E7-A1BC-D90548CFC153}" srcOrd="0" destOrd="0" presId="urn:microsoft.com/office/officeart/2005/8/layout/process4"/>
    <dgm:cxn modelId="{AC195768-7AAB-4023-87F8-933222872DC4}" type="presParOf" srcId="{A0F97058-DAF2-43E7-A1BC-D90548CFC153}" destId="{F01916D4-2D71-4ADA-A2D6-4991FD2F545D}" srcOrd="0" destOrd="0" presId="urn:microsoft.com/office/officeart/2005/8/layout/process4"/>
    <dgm:cxn modelId="{66EB665D-3BC1-49F1-8BD0-D16E9F98CDA9}" type="presParOf" srcId="{F01916D4-2D71-4ADA-A2D6-4991FD2F545D}" destId="{F25AEFB7-7056-40E4-86C9-25FF0B4D7349}" srcOrd="0" destOrd="0" presId="urn:microsoft.com/office/officeart/2005/8/layout/process4"/>
    <dgm:cxn modelId="{7A1E219A-5CE9-4E86-A614-07B753082131}" type="presParOf" srcId="{A0F97058-DAF2-43E7-A1BC-D90548CFC153}" destId="{0638DC8E-F686-49A3-8D5F-845A6E018708}" srcOrd="1" destOrd="0" presId="urn:microsoft.com/office/officeart/2005/8/layout/process4"/>
    <dgm:cxn modelId="{01803D39-9F8B-4106-8753-79BB6E00A184}" type="presParOf" srcId="{A0F97058-DAF2-43E7-A1BC-D90548CFC153}" destId="{9233F86F-61FC-4A67-9CFF-F66B4F9648F1}" srcOrd="2" destOrd="0" presId="urn:microsoft.com/office/officeart/2005/8/layout/process4"/>
    <dgm:cxn modelId="{540C6E4E-896B-4A40-BDD4-B0F7F27887E0}" type="presParOf" srcId="{9233F86F-61FC-4A67-9CFF-F66B4F9648F1}" destId="{7B5D692B-269B-433D-AB3E-14654406944B}" srcOrd="0" destOrd="0" presId="urn:microsoft.com/office/officeart/2005/8/layout/process4"/>
    <dgm:cxn modelId="{91614785-3B12-4AAD-8C67-18554C7194A1}" type="presParOf" srcId="{A0F97058-DAF2-43E7-A1BC-D90548CFC153}" destId="{96129FCC-858C-4574-87E9-C8C04ED014E5}" srcOrd="3" destOrd="0" presId="urn:microsoft.com/office/officeart/2005/8/layout/process4"/>
    <dgm:cxn modelId="{E5A93092-95C7-4703-9058-787F4AD14E5B}" type="presParOf" srcId="{A0F97058-DAF2-43E7-A1BC-D90548CFC153}" destId="{77321DDD-2127-4840-B7C8-9D44D3545BE9}" srcOrd="4" destOrd="0" presId="urn:microsoft.com/office/officeart/2005/8/layout/process4"/>
    <dgm:cxn modelId="{BA088DE5-B997-4A83-B32E-B0DCC0929FA5}" type="presParOf" srcId="{77321DDD-2127-4840-B7C8-9D44D3545BE9}" destId="{58A83927-EAFE-4FFD-8492-33A9C693DD06}" srcOrd="0" destOrd="0" presId="urn:microsoft.com/office/officeart/2005/8/layout/process4"/>
    <dgm:cxn modelId="{A6D578F4-EA99-4B06-85A5-CA31374BBBFD}" type="presParOf" srcId="{A0F97058-DAF2-43E7-A1BC-D90548CFC153}" destId="{78EBA278-A109-4BF7-B10C-FB12784F12C2}" srcOrd="5" destOrd="0" presId="urn:microsoft.com/office/officeart/2005/8/layout/process4"/>
    <dgm:cxn modelId="{3F18A257-786E-499B-8101-1671CC69D541}" type="presParOf" srcId="{A0F97058-DAF2-43E7-A1BC-D90548CFC153}" destId="{5748EFCD-8A1F-4E56-9794-CD8FB03CB075}" srcOrd="6" destOrd="0" presId="urn:microsoft.com/office/officeart/2005/8/layout/process4"/>
    <dgm:cxn modelId="{3E3A5E5D-AD6C-44F5-B46B-19915A1B93A9}" type="presParOf" srcId="{5748EFCD-8A1F-4E56-9794-CD8FB03CB075}" destId="{64168EA0-35DB-41E0-AE66-7B57C79889C1}" srcOrd="0" destOrd="0" presId="urn:microsoft.com/office/officeart/2005/8/layout/process4"/>
    <dgm:cxn modelId="{BEF25037-AC95-4D23-BF2E-BA1B485D9EC4}" type="presParOf" srcId="{A0F97058-DAF2-43E7-A1BC-D90548CFC153}" destId="{BF560749-7D68-4E05-9BA4-4BD81D151774}" srcOrd="7" destOrd="0" presId="urn:microsoft.com/office/officeart/2005/8/layout/process4"/>
    <dgm:cxn modelId="{C06C6E74-E821-429C-AC48-C13D41C9B85A}" type="presParOf" srcId="{A0F97058-DAF2-43E7-A1BC-D90548CFC153}" destId="{629F3BA2-21F4-4968-92B7-1A8CFA780FB8}" srcOrd="8" destOrd="0" presId="urn:microsoft.com/office/officeart/2005/8/layout/process4"/>
    <dgm:cxn modelId="{107CB686-56DE-48C1-802D-57C8D01C3B73}" type="presParOf" srcId="{629F3BA2-21F4-4968-92B7-1A8CFA780FB8}" destId="{7496F31A-4FEF-4E34-8735-8F27A627717E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F594A-DDE5-4B27-A2DF-963A7FD90AD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00E01-0D97-4254-995C-3422BB8DE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16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B3CD7-D83F-4ADD-8C6A-661B499FC5D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70E5A-799D-4AA0-8322-DA85F18777F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F8D65-A80D-4D74-982C-6126ACF80E8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9ECC1-53F1-4DB6-8618-653AF83E4D6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9ECC1-53F1-4DB6-8618-653AF83E4D6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9ECC1-53F1-4DB6-8618-653AF83E4D6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9ECC1-53F1-4DB6-8618-653AF83E4D6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9ECC1-53F1-4DB6-8618-653AF83E4D6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9ECC1-53F1-4DB6-8618-653AF83E4D6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9ECC1-53F1-4DB6-8618-653AF83E4D6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07DB84-5A77-49A8-B3C6-C3ED820DF699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  <p:sp>
        <p:nvSpPr>
          <p:cNvPr id="624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Шаблон сделан в компании </a:t>
            </a:r>
            <a:r>
              <a:rPr lang="en-US" smtClean="0"/>
              <a:t>PowerLexis</a:t>
            </a:r>
            <a:r>
              <a:rPr lang="ru-RU" smtClean="0"/>
              <a:t>. Зайдите на наш сайт (</a:t>
            </a:r>
            <a:r>
              <a:rPr lang="en-US" smtClean="0"/>
              <a:t>powerlexis.ru) </a:t>
            </a:r>
            <a:r>
              <a:rPr lang="ru-RU" smtClean="0"/>
              <a:t>или почитайте блог </a:t>
            </a:r>
            <a:r>
              <a:rPr lang="en-US" smtClean="0"/>
              <a:t>(blog.powerlexis.ru) — </a:t>
            </a:r>
            <a:r>
              <a:rPr lang="ru-RU" smtClean="0"/>
              <a:t>там куча интересного.</a:t>
            </a:r>
          </a:p>
        </p:txBody>
      </p:sp>
      <p:sp>
        <p:nvSpPr>
          <p:cNvPr id="62469" name="Номер слайда 3"/>
          <p:cNvSpPr txBox="1">
            <a:spLocks noGrp="1"/>
          </p:cNvSpPr>
          <p:nvPr/>
        </p:nvSpPr>
        <p:spPr bwMode="auto">
          <a:xfrm>
            <a:off x="3884120" y="8685632"/>
            <a:ext cx="2972280" cy="45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0" tIns="45775" rIns="91550" bIns="45775" anchor="b"/>
          <a:lstStyle/>
          <a:p>
            <a:pPr algn="r" defTabSz="915988"/>
            <a:fld id="{BC73566E-6FEC-4FE0-9E2F-8142B54C9948}" type="slidenum">
              <a:rPr lang="ru-RU" sz="1200"/>
              <a:pPr algn="r" defTabSz="915988"/>
              <a:t>31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FC853-41CA-4ED4-993F-3121CEA3DD2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37CD50-5550-46FF-9FD6-57A67CBE608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0A5D9-52AC-443A-A1E9-BD6C1CAECD1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EAAAB-3704-48CB-9CA1-03D9362B85A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9ECC1-53F1-4DB6-8618-653AF83E4D6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8D8CB-35FE-461A-B1C2-F6D61E15184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E20B8-6A09-45CC-821D-C925CF25BED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DF7270-3AE4-42BE-8EAB-C8339509BF1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9C20F7-AEB3-475C-BE15-666054912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6551-E5A9-4C35-ADE8-036120A36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07F0-2F5C-44CE-9289-B0174A87B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20A1B-A1FA-465E-BBF9-E3B9862DBE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7E7D48-9E46-41C7-A6D0-78B8CC1CD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9F49-926A-49B8-B714-1A8591035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909D-C991-4994-9E9C-EBCA4B19E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2B2C1C-DB6B-44EE-A933-B0FF965E18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B9FD-457D-4AA6-A452-428DB4D14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602FAF-FD6B-453A-BEBA-8B6A982BE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876995-9BC1-42DA-8B01-D2E87B779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717ADA-0279-4E0B-8E08-12D88081B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0F700A04412860FA5005C3EEA335416CFAECB2FC6B6C20700CDFCA7D9411F9F250CAAEF30C6E05BDPD36C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://www.penza-press.ru/uploads/news/2013/07_2013/travm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sintes.tv/wp-content/uploads/2012/09/20120909davs-sintes-5.jp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/>
              <a:t>1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736"/>
            <a:ext cx="8686800" cy="3352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защита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и финансовое обеспечение мероприятий по улучшению условий труда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solidFill>
                <a:srgbClr val="80008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57256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58200" y="62484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E8BD8EE-13F8-4407-9E9D-9A7420E66CDE}" type="slidenum">
              <a:rPr lang="ru-RU" sz="1400" b="1" smtClean="0"/>
              <a:pPr algn="ctr"/>
              <a:t>10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285728"/>
            <a:ext cx="6715172" cy="785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</a:rPr>
              <a:t>Права и обязанности  </a:t>
            </a:r>
            <a:r>
              <a:rPr lang="ru-RU" b="1" dirty="0" smtClean="0">
                <a:solidFill>
                  <a:srgbClr val="800080"/>
                </a:solidFill>
              </a:rPr>
              <a:t>страховщика (ФСС)</a:t>
            </a:r>
            <a:r>
              <a:rPr lang="ru-RU" dirty="0" smtClean="0">
                <a:solidFill>
                  <a:srgbClr val="800080"/>
                </a:solidFill>
              </a:rPr>
              <a:t> </a:t>
            </a:r>
            <a:endParaRPr lang="ru-RU" dirty="0" smtClean="0">
              <a:solidFill>
                <a:srgbClr val="80008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2000" b="1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458200" y="62484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E8BD8EE-13F8-4407-9E9D-9A7420E66CDE}" type="slidenum">
              <a:rPr lang="ru-RU" sz="1400" b="1" smtClean="0"/>
              <a:pPr algn="ctr"/>
              <a:t>11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357166"/>
            <a:ext cx="7143800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800080"/>
                </a:solidFill>
              </a:rPr>
              <a:t>Права и обязанности застрахованного</a:t>
            </a:r>
          </a:p>
          <a:p>
            <a:pPr algn="ctr"/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500694" y="2786058"/>
            <a:ext cx="1571636" cy="307183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714744" y="6429396"/>
            <a:ext cx="4258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125-ФЗ. Статья 16. Права и обязанности застрахованного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2000" b="1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458200" y="62484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E8BD8EE-13F8-4407-9E9D-9A7420E66CDE}" type="slidenum">
              <a:rPr lang="ru-RU" sz="1400" b="1" smtClean="0"/>
              <a:pPr algn="ctr"/>
              <a:t>12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357166"/>
            <a:ext cx="714380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800080"/>
              </a:solidFill>
            </a:endParaRPr>
          </a:p>
          <a:p>
            <a:pPr algn="ctr"/>
            <a:r>
              <a:rPr lang="ru-RU" b="1" i="1" dirty="0" smtClean="0">
                <a:solidFill>
                  <a:srgbClr val="800080"/>
                </a:solidFill>
              </a:rPr>
              <a:t>Права и обязанности застрахованного</a:t>
            </a:r>
          </a:p>
          <a:p>
            <a:pPr algn="ctr"/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929322" y="2786058"/>
            <a:ext cx="1071570" cy="342902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467600" cy="796908"/>
          </a:xfrm>
        </p:spPr>
        <p:txBody>
          <a:bodyPr anchor="t">
            <a:normAutofit/>
          </a:bodyPr>
          <a:lstStyle/>
          <a:p>
            <a:pPr marL="0" algn="ctr">
              <a:lnSpc>
                <a:spcPct val="80000"/>
              </a:lnSpc>
            </a:pPr>
            <a:r>
              <a:rPr lang="ru-RU" sz="2000" b="1" dirty="0">
                <a:solidFill>
                  <a:srgbClr val="800080"/>
                </a:solidFill>
              </a:rPr>
              <a:t>Степень утраты профессиональной трудоспособности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42910" y="92867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58200" y="62484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83DAA378-A007-4C91-9611-650F8045D491}" type="slidenum">
              <a:rPr lang="ru-RU" sz="1400" b="1" smtClean="0"/>
              <a:pPr algn="ctr"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+mn-cs"/>
              </a:rPr>
              <a:t>Финансовое обеспечение</a:t>
            </a:r>
            <a:r>
              <a:rPr lang="en-US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+mn-cs"/>
              </a:rPr>
              <a:t>предупредительных мер по сокращению производственного травматизма и профзаболеваний </a:t>
            </a:r>
            <a:r>
              <a:rPr lang="en-US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+mn-cs"/>
              </a:rPr>
              <a:t>Фондом </a:t>
            </a:r>
            <a:r>
              <a:rPr lang="en-US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+mn-cs"/>
              </a:rPr>
              <a:t>социального страхования Российской Федерации</a:t>
            </a:r>
            <a:b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+mn-cs"/>
              </a:rPr>
            </a:br>
            <a:endParaRPr lang="ru-RU" sz="1600" b="1" dirty="0">
              <a:solidFill>
                <a:srgbClr val="80008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42910" y="92867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58200" y="62484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83DAA378-A007-4C91-9611-650F8045D491}" type="slidenum">
              <a:rPr lang="ru-RU" sz="1400" b="1" smtClean="0"/>
              <a:pPr algn="ctr"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 rot="10800000">
            <a:off x="0" y="12700"/>
            <a:ext cx="684213" cy="68453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DDDDDD"/>
              </a:gs>
            </a:gsLst>
            <a:path path="rect">
              <a:fillToRect l="100000" b="100000"/>
            </a:path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1196975"/>
            <a:ext cx="88201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82563" indent="-90488" eaLnBrk="0" hangingPunct="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defRPr/>
            </a:pP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Федеральный закон от 24 июля 1998 года  № 125-ФЗ « Об обязательном социальном страховании    от несчастных случаев на производстве и профессиональных заболеваний» </a:t>
            </a: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1600" b="1" dirty="0">
                <a:latin typeface="Georgia" pitchFamily="18" charset="0"/>
              </a:rPr>
              <a:t>   - с изменениями согласно Федеральному закону от 06.11.2011 № 300-ФЗ.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Постановление  Правительства  Российской  Федерации</a:t>
            </a: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1600" b="1" dirty="0">
                <a:latin typeface="Georgia" pitchFamily="18" charset="0"/>
              </a:rPr>
              <a:t>    - от 30 мая 2012 года № 524 </a:t>
            </a: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1600" b="1" dirty="0">
                <a:latin typeface="Georgia" pitchFamily="18" charset="0"/>
              </a:rPr>
              <a:t>    «Об утверждении Правил установления страхователям скидок и надбавок к страховым тарифам на обязательное социальное страхование от несчастных случаев на производстве и профессиональных заболеваний».</a:t>
            </a: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Приказ Министерства труда и социальной защиты Российской  Федерации</a:t>
            </a: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1600" b="1" dirty="0">
                <a:latin typeface="Georgia" pitchFamily="18" charset="0"/>
              </a:rPr>
              <a:t>     - от 1 августа 2012 года № 39н </a:t>
            </a: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1600" b="1" dirty="0">
                <a:latin typeface="Georgia" pitchFamily="18" charset="0"/>
              </a:rPr>
              <a:t>     «Об утверждении Методики расчета скидок и надбавок к страховым тарифам на обязательное социальное страхование от несчастных случаев на производстве и профессиональных заболеваний».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Постановления Фонда социального страхования Российской Федерации</a:t>
            </a:r>
            <a:r>
              <a:rPr lang="ru-RU" sz="1600" b="1" dirty="0">
                <a:latin typeface="Georgia" pitchFamily="18" charset="0"/>
              </a:rPr>
              <a:t>:</a:t>
            </a: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1600" b="1" dirty="0">
                <a:latin typeface="Georgia" pitchFamily="18" charset="0"/>
              </a:rPr>
              <a:t>     - от </a:t>
            </a:r>
            <a:r>
              <a:rPr lang="ru-RU" sz="1600" b="1" dirty="0" smtClean="0">
                <a:latin typeface="Georgia" pitchFamily="18" charset="0"/>
              </a:rPr>
              <a:t>26 </a:t>
            </a:r>
            <a:r>
              <a:rPr lang="ru-RU" sz="1600" b="1" dirty="0">
                <a:latin typeface="Georgia" pitchFamily="18" charset="0"/>
              </a:rPr>
              <a:t>мая </a:t>
            </a:r>
            <a:r>
              <a:rPr lang="ru-RU" sz="1600" b="1" dirty="0" smtClean="0">
                <a:latin typeface="Georgia" pitchFamily="18" charset="0"/>
              </a:rPr>
              <a:t>2015 </a:t>
            </a:r>
            <a:r>
              <a:rPr lang="ru-RU" sz="1600" b="1" dirty="0">
                <a:latin typeface="Georgia" pitchFamily="18" charset="0"/>
              </a:rPr>
              <a:t>года № </a:t>
            </a:r>
            <a:r>
              <a:rPr lang="ru-RU" sz="1600" b="1" dirty="0" smtClean="0">
                <a:latin typeface="Georgia" pitchFamily="18" charset="0"/>
              </a:rPr>
              <a:t>72</a:t>
            </a:r>
            <a:endParaRPr lang="ru-RU" sz="1600" b="1" dirty="0">
              <a:latin typeface="Georgia" pitchFamily="18" charset="0"/>
            </a:endParaRP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1600" b="1" dirty="0">
                <a:latin typeface="Georgia" pitchFamily="18" charset="0"/>
              </a:rPr>
              <a:t>    «Об утверждении значений основных показателей по видам экономической деятельности на </a:t>
            </a:r>
            <a:r>
              <a:rPr lang="ru-RU" sz="1600" b="1" dirty="0" smtClean="0">
                <a:latin typeface="Georgia" pitchFamily="18" charset="0"/>
              </a:rPr>
              <a:t>2016».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algn="ctr" defTabSz="957263"/>
            <a:r>
              <a:rPr lang="ru-RU" sz="1600" b="1" dirty="0">
                <a:latin typeface="Georgia" pitchFamily="18" charset="0"/>
              </a:rPr>
              <a:t> НОРМАТИВНЫЕ  ДОКУМЕНТЫ </a:t>
            </a:r>
            <a:br>
              <a:rPr lang="ru-RU" sz="1600" b="1" dirty="0">
                <a:latin typeface="Georgia" pitchFamily="18" charset="0"/>
              </a:rPr>
            </a:br>
            <a:r>
              <a:rPr lang="ru-RU" sz="1600" b="1" dirty="0">
                <a:latin typeface="Georgia" pitchFamily="18" charset="0"/>
              </a:rPr>
              <a:t>для расчета и установления скидок и надбавок</a:t>
            </a:r>
            <a:br>
              <a:rPr lang="ru-RU" sz="1600" b="1" dirty="0">
                <a:latin typeface="Georgia" pitchFamily="18" charset="0"/>
              </a:rPr>
            </a:br>
            <a:r>
              <a:rPr lang="ru-RU" sz="1600" b="1" dirty="0">
                <a:latin typeface="Georgia" pitchFamily="18" charset="0"/>
              </a:rPr>
              <a:t>к страховому тарифу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15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8820150" cy="692150"/>
            <a:chOff x="0" y="0"/>
            <a:chExt cx="5556" cy="692150"/>
          </a:xfrm>
        </p:grpSpPr>
        <p:sp>
          <p:nvSpPr>
            <p:cNvPr id="20493" name="Rectangle 9"/>
            <p:cNvSpPr>
              <a:spLocks noChangeArrowheads="1"/>
            </p:cNvSpPr>
            <p:nvPr/>
          </p:nvSpPr>
          <p:spPr bwMode="auto">
            <a:xfrm>
              <a:off x="476" y="0"/>
              <a:ext cx="4899" cy="11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>
                <a:lnSpc>
                  <a:spcPct val="120000"/>
                </a:lnSpc>
              </a:pPr>
              <a:endParaRPr lang="ru-RU" sz="700" b="1">
                <a:solidFill>
                  <a:srgbClr val="000066"/>
                </a:solidFill>
                <a:latin typeface="Bookman Old Style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476" cy="692150"/>
              <a:chOff x="3243" y="2160"/>
              <a:chExt cx="2086" cy="2952750"/>
            </a:xfrm>
          </p:grpSpPr>
          <p:pic>
            <p:nvPicPr>
              <p:cNvPr id="20496" name="Picture 5" descr="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43" y="2160"/>
                <a:ext cx="2086" cy="2952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7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34" y="2296"/>
                <a:ext cx="1814" cy="1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495" name="Line 8"/>
            <p:cNvSpPr>
              <a:spLocks noChangeShapeType="1"/>
            </p:cNvSpPr>
            <p:nvPr/>
          </p:nvSpPr>
          <p:spPr bwMode="auto">
            <a:xfrm>
              <a:off x="476" y="188913"/>
              <a:ext cx="5080" cy="0"/>
            </a:xfrm>
            <a:prstGeom prst="line">
              <a:avLst/>
            </a:prstGeom>
            <a:noFill/>
            <a:ln w="9525">
              <a:solidFill>
                <a:srgbClr val="F3922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755650" y="260350"/>
            <a:ext cx="8062913" cy="2857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120000"/>
              </a:lnSpc>
            </a:pPr>
            <a:r>
              <a:rPr lang="ru-RU" sz="800" b="1">
                <a:solidFill>
                  <a:srgbClr val="000066"/>
                </a:solidFill>
                <a:latin typeface="Bookman Old Style" pitchFamily="18" charset="0"/>
              </a:rPr>
              <a:t>ФОНД  СОЦИАЛЬНОГО  СТРАХОВАНИЯ   РОССИЙСКОЙ  ФЕДЕРАЦИИ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96963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/>
          </a:gra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57263"/>
            <a:r>
              <a:rPr lang="ru-RU" sz="1600" b="1">
                <a:latin typeface="Garamond" pitchFamily="18" charset="0"/>
              </a:rPr>
              <a:t>ПОРЯДОК  И УСЛОВИЯ </a:t>
            </a:r>
            <a:br>
              <a:rPr lang="ru-RU" sz="1600" b="1">
                <a:latin typeface="Garamond" pitchFamily="18" charset="0"/>
              </a:rPr>
            </a:br>
            <a:r>
              <a:rPr lang="ru-RU" sz="1600" b="1">
                <a:latin typeface="Garamond" pitchFamily="18" charset="0"/>
              </a:rPr>
              <a:t>финансового обеспечения предупредительных мер</a:t>
            </a:r>
          </a:p>
          <a:p>
            <a:pPr algn="ctr" defTabSz="957263"/>
            <a:r>
              <a:rPr lang="ru-RU" sz="1600" b="1">
                <a:latin typeface="Garamond" pitchFamily="18" charset="0"/>
              </a:rPr>
              <a:t>по сокращению производственного травматизма и профзаболеваний в 201</a:t>
            </a:r>
            <a:r>
              <a:rPr lang="en-US" sz="1600" b="1">
                <a:latin typeface="Garamond" pitchFamily="18" charset="0"/>
              </a:rPr>
              <a:t>4</a:t>
            </a:r>
            <a:r>
              <a:rPr lang="ru-RU" sz="1600" b="1">
                <a:latin typeface="Garamond" pitchFamily="18" charset="0"/>
              </a:rPr>
              <a:t> году</a:t>
            </a:r>
          </a:p>
        </p:txBody>
      </p:sp>
      <p:sp>
        <p:nvSpPr>
          <p:cNvPr id="2048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0" y="3429000"/>
            <a:ext cx="914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buClr>
                <a:srgbClr val="CC3300"/>
              </a:buClr>
              <a:buSzPct val="120000"/>
              <a:buFont typeface="Wingdings" pitchFamily="2" charset="2"/>
              <a:buNone/>
            </a:pPr>
            <a:endParaRPr lang="ru-RU" sz="1500" b="1" dirty="0">
              <a:solidFill>
                <a:srgbClr val="000000"/>
              </a:solidFill>
              <a:latin typeface="Georgia" pitchFamily="18" charset="0"/>
            </a:endParaRPr>
          </a:p>
          <a:p>
            <a:pPr marL="342900" indent="-342900">
              <a:lnSpc>
                <a:spcPct val="110000"/>
              </a:lnSpc>
              <a:buClr>
                <a:srgbClr val="CC3300"/>
              </a:buClr>
              <a:buSzPct val="120000"/>
              <a:buFont typeface="Wingdings" pitchFamily="2" charset="2"/>
              <a:buBlip>
                <a:blip r:embed="rId5"/>
              </a:buBlip>
            </a:pPr>
            <a:r>
              <a:rPr lang="ru-RU" sz="1400" b="1" dirty="0">
                <a:solidFill>
                  <a:srgbClr val="CC0000"/>
                </a:solidFill>
                <a:latin typeface="Georgia" pitchFamily="18" charset="0"/>
              </a:rPr>
              <a:t>Приказ Министерства здравоохранения и социального развития Российской Федерации </a:t>
            </a:r>
          </a:p>
          <a:p>
            <a:pPr marL="342900" indent="-342900">
              <a:lnSpc>
                <a:spcPct val="110000"/>
              </a:lnSpc>
              <a:buClr>
                <a:srgbClr val="CC3300"/>
              </a:buClr>
              <a:buSzPct val="120000"/>
              <a:buFont typeface="Wingdings" pitchFamily="2" charset="2"/>
              <a:buNone/>
            </a:pPr>
            <a:r>
              <a:rPr lang="ru-RU" sz="1500" b="1" i="1" dirty="0">
                <a:solidFill>
                  <a:srgbClr val="CC0000"/>
                </a:solidFill>
                <a:latin typeface="Georgia" pitchFamily="18" charset="0"/>
              </a:rPr>
              <a:t>       </a:t>
            </a:r>
            <a:r>
              <a:rPr lang="ru-RU" sz="1500" b="1" dirty="0">
                <a:solidFill>
                  <a:srgbClr val="CC0000"/>
                </a:solidFill>
                <a:latin typeface="Bookman Old Style" pitchFamily="18" charset="0"/>
              </a:rPr>
              <a:t>от</a:t>
            </a:r>
            <a:r>
              <a:rPr lang="ru-RU" sz="1500" b="1" i="1" dirty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en-US" sz="1500" b="1" dirty="0">
                <a:solidFill>
                  <a:srgbClr val="CC0000"/>
                </a:solidFill>
                <a:latin typeface="Bookman Old Style" pitchFamily="18" charset="0"/>
              </a:rPr>
              <a:t>10</a:t>
            </a:r>
            <a:r>
              <a:rPr lang="ru-RU" sz="1500" b="1" dirty="0">
                <a:solidFill>
                  <a:srgbClr val="CC0000"/>
                </a:solidFill>
                <a:latin typeface="Bookman Old Style" pitchFamily="18" charset="0"/>
              </a:rPr>
              <a:t> декабря 201</a:t>
            </a:r>
            <a:r>
              <a:rPr lang="en-US" sz="1500" b="1" dirty="0">
                <a:solidFill>
                  <a:srgbClr val="CC0000"/>
                </a:solidFill>
                <a:latin typeface="Bookman Old Style" pitchFamily="18" charset="0"/>
              </a:rPr>
              <a:t>2</a:t>
            </a:r>
            <a:r>
              <a:rPr lang="ru-RU" sz="1500" b="1" dirty="0">
                <a:solidFill>
                  <a:srgbClr val="CC0000"/>
                </a:solidFill>
                <a:latin typeface="Bookman Old Style" pitchFamily="18" charset="0"/>
              </a:rPr>
              <a:t> года </a:t>
            </a:r>
            <a:r>
              <a:rPr lang="ru-RU" sz="1500" b="1" dirty="0" smtClean="0">
                <a:solidFill>
                  <a:srgbClr val="CC0000"/>
                </a:solidFill>
                <a:latin typeface="Bookman Old Style" pitchFamily="18" charset="0"/>
              </a:rPr>
              <a:t>№ 580н</a:t>
            </a:r>
            <a:endParaRPr lang="ru-RU" sz="1500" b="1" dirty="0">
              <a:solidFill>
                <a:srgbClr val="CC0000"/>
              </a:solidFill>
              <a:latin typeface="Bookman Old Style" pitchFamily="18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CC3300"/>
              </a:buClr>
              <a:buSzPct val="120000"/>
              <a:buFont typeface="Wingdings" pitchFamily="2" charset="2"/>
              <a:buNone/>
            </a:pPr>
            <a:r>
              <a:rPr lang="ru-RU" sz="1500" b="1" dirty="0">
                <a:solidFill>
                  <a:srgbClr val="000000"/>
                </a:solidFill>
                <a:latin typeface="Georgia" pitchFamily="18" charset="0"/>
              </a:rPr>
              <a:t>       «Об утверждении Правил финансового обеспечения 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 занятых на работах с вредными и (или) опасными производственными факторами»</a:t>
            </a:r>
          </a:p>
          <a:p>
            <a:pPr marL="342900" indent="-342900" algn="just">
              <a:lnSpc>
                <a:spcPct val="110000"/>
              </a:lnSpc>
              <a:buClr>
                <a:srgbClr val="CC3300"/>
              </a:buClr>
              <a:buSzPct val="120000"/>
            </a:pPr>
            <a:r>
              <a:rPr lang="ru-RU" sz="1500" b="1" dirty="0">
                <a:solidFill>
                  <a:srgbClr val="7030A0"/>
                </a:solidFill>
                <a:latin typeface="Georgia" pitchFamily="18" charset="0"/>
              </a:rPr>
              <a:t>      </a:t>
            </a:r>
            <a:r>
              <a:rPr lang="en-US" sz="1100" b="1" dirty="0">
                <a:solidFill>
                  <a:srgbClr val="CC0000"/>
                </a:solidFill>
                <a:latin typeface="Georgia" pitchFamily="18" charset="0"/>
              </a:rPr>
              <a:t>(</a:t>
            </a:r>
            <a:r>
              <a:rPr lang="ru-RU" sz="1100" b="1" dirty="0">
                <a:solidFill>
                  <a:srgbClr val="CC0000"/>
                </a:solidFill>
                <a:latin typeface="Georgia" pitchFamily="18" charset="0"/>
              </a:rPr>
              <a:t>в редакции приказа Минтруда России  от 20.02.2014 № </a:t>
            </a:r>
            <a:r>
              <a:rPr lang="ru-RU" sz="1100" b="1" dirty="0" smtClean="0">
                <a:solidFill>
                  <a:srgbClr val="CC0000"/>
                </a:solidFill>
                <a:latin typeface="Georgia" pitchFamily="18" charset="0"/>
              </a:rPr>
              <a:t>103н) </a:t>
            </a:r>
            <a:endParaRPr lang="ru-RU" sz="1100" b="1" dirty="0">
              <a:solidFill>
                <a:srgbClr val="CC0000"/>
              </a:solidFill>
              <a:latin typeface="Georgia" pitchFamily="18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CC3300"/>
              </a:buClr>
              <a:buSzPct val="120000"/>
              <a:buFont typeface="Wingdings" pitchFamily="2" charset="2"/>
              <a:buNone/>
            </a:pPr>
            <a:endParaRPr lang="ru-RU" sz="15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6" cstate="print"/>
          <a:srcRect t="15599" r="52246" b="14209"/>
          <a:stretch>
            <a:fillRect/>
          </a:stretch>
        </p:blipFill>
        <p:spPr bwMode="auto">
          <a:xfrm>
            <a:off x="0" y="1357298"/>
            <a:ext cx="227806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9" name="Picture 17" descr="ohrani-tr-ob(1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5429250"/>
            <a:ext cx="2339975" cy="11922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49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969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algn="ctr" defTabSz="957263"/>
            <a:r>
              <a:rPr lang="ru-RU" sz="1600" b="1" dirty="0">
                <a:latin typeface="Garamond" pitchFamily="18" charset="0"/>
              </a:rPr>
              <a:t>ПОРЯДОК  И УСЛОВИЯ </a:t>
            </a:r>
            <a:br>
              <a:rPr lang="ru-RU" sz="1600" b="1" dirty="0">
                <a:latin typeface="Garamond" pitchFamily="18" charset="0"/>
              </a:rPr>
            </a:br>
            <a:r>
              <a:rPr lang="ru-RU" sz="1800" b="1" dirty="0">
                <a:latin typeface="Garamond" pitchFamily="18" charset="0"/>
              </a:rPr>
              <a:t>финансового обеспечения предупредительных мер</a:t>
            </a:r>
          </a:p>
          <a:p>
            <a:pPr algn="ctr" defTabSz="957263"/>
            <a:r>
              <a:rPr lang="ru-RU" sz="1800" b="1" dirty="0">
                <a:latin typeface="Garamond" pitchFamily="18" charset="0"/>
              </a:rPr>
              <a:t>по сокращению производственного травматизма и профзаболеваний 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16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57188" y="214313"/>
            <a:ext cx="7235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57263">
              <a:lnSpc>
                <a:spcPct val="90000"/>
              </a:lnSpc>
            </a:pPr>
            <a:r>
              <a:rPr lang="ru-RU" sz="1600" b="1">
                <a:latin typeface="Georgia" pitchFamily="18" charset="0"/>
              </a:rPr>
              <a:t>Мероприятия, финансируемые за счет страховых взносов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332570"/>
            <a:ext cx="8820150" cy="695325"/>
            <a:chOff x="0" y="0"/>
            <a:chExt cx="5556" cy="438"/>
          </a:xfrm>
        </p:grpSpPr>
        <p:sp>
          <p:nvSpPr>
            <p:cNvPr id="21515" name="Rectangle 9"/>
            <p:cNvSpPr>
              <a:spLocks noChangeArrowheads="1"/>
            </p:cNvSpPr>
            <p:nvPr/>
          </p:nvSpPr>
          <p:spPr bwMode="auto">
            <a:xfrm>
              <a:off x="476" y="0"/>
              <a:ext cx="4899" cy="11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>
                <a:lnSpc>
                  <a:spcPct val="120000"/>
                </a:lnSpc>
              </a:pPr>
              <a:r>
                <a:rPr lang="ru-RU" sz="700" b="1">
                  <a:solidFill>
                    <a:srgbClr val="000066"/>
                  </a:solidFill>
                  <a:latin typeface="Bookman Old Style" pitchFamily="18" charset="0"/>
                </a:rPr>
                <a:t>ФОНД  СОЦИАЛЬНОГО  СТРАХОВАНИЯ   РОССИЙСКОЙ  ФЕДЕРАЦИИ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495" cy="438"/>
              <a:chOff x="3243" y="2160"/>
              <a:chExt cx="2174" cy="1860"/>
            </a:xfrm>
          </p:grpSpPr>
          <p:pic>
            <p:nvPicPr>
              <p:cNvPr id="21518" name="Picture 5" descr="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43" y="2160"/>
                <a:ext cx="2086" cy="1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9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43" y="2160"/>
                <a:ext cx="2174" cy="1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17" name="Line 8"/>
            <p:cNvSpPr>
              <a:spLocks noChangeShapeType="1"/>
            </p:cNvSpPr>
            <p:nvPr/>
          </p:nvSpPr>
          <p:spPr bwMode="auto">
            <a:xfrm>
              <a:off x="476" y="119"/>
              <a:ext cx="5080" cy="0"/>
            </a:xfrm>
            <a:prstGeom prst="line">
              <a:avLst/>
            </a:prstGeom>
            <a:noFill/>
            <a:ln w="9525">
              <a:solidFill>
                <a:srgbClr val="F3922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179388" y="1484313"/>
            <a:ext cx="866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600" b="1" dirty="0"/>
              <a:t>П</a:t>
            </a:r>
            <a:r>
              <a:rPr lang="ru-RU" sz="1600" b="1" dirty="0" smtClean="0"/>
              <a:t>роведение </a:t>
            </a:r>
            <a:r>
              <a:rPr lang="ru-RU" sz="1600" b="1" dirty="0"/>
              <a:t>специальной оценки условий </a:t>
            </a:r>
            <a:r>
              <a:rPr lang="ru-RU" sz="1600" b="1" dirty="0" smtClean="0"/>
              <a:t>труда;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600" b="1" dirty="0"/>
              <a:t>Р</a:t>
            </a:r>
            <a:r>
              <a:rPr lang="ru-RU" sz="1600" b="1" dirty="0" smtClean="0"/>
              <a:t>еализация </a:t>
            </a:r>
            <a:r>
              <a:rPr lang="ru-RU" sz="1600" b="1" dirty="0"/>
              <a:t>мероприятий по приведению уровней запыленности и загазованности воздуха, уровней шума и вибрации и уровней излучений на рабочих местах в соответствие с государственными нормативными требованиями охраны труда;</a:t>
            </a:r>
          </a:p>
          <a:p>
            <a:pPr marL="342900" indent="-342900" algn="just">
              <a:spcAft>
                <a:spcPts val="0"/>
              </a:spcAft>
            </a:pPr>
            <a:r>
              <a:rPr lang="ru-RU" sz="1600" b="1" dirty="0"/>
              <a:t>3. </a:t>
            </a:r>
            <a:r>
              <a:rPr lang="ru-RU" sz="1600" b="1" dirty="0" smtClean="0"/>
              <a:t>  Обучение </a:t>
            </a:r>
            <a:r>
              <a:rPr lang="ru-RU" sz="1600" b="1" dirty="0"/>
              <a:t>по охране труда отдельных категорий </a:t>
            </a:r>
            <a:r>
              <a:rPr lang="ru-RU" sz="1600" b="1" dirty="0" smtClean="0"/>
              <a:t>застрахованных;</a:t>
            </a:r>
            <a:endParaRPr lang="ru-RU" sz="1600" b="1" dirty="0"/>
          </a:p>
          <a:p>
            <a:pPr marL="342900" indent="-342900" algn="just">
              <a:spcAft>
                <a:spcPts val="0"/>
              </a:spcAft>
            </a:pPr>
            <a:r>
              <a:rPr lang="ru-RU" sz="1600" b="1" dirty="0" smtClean="0"/>
              <a:t>4.   Приобретение работникам средств индивидуальной защиты;</a:t>
            </a:r>
            <a:endParaRPr lang="ru-RU" sz="1600" b="1" dirty="0"/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57263"/>
            <a:r>
              <a:rPr lang="ru-RU" sz="2400" b="1" dirty="0">
                <a:latin typeface="Garamond" pitchFamily="18" charset="0"/>
              </a:rPr>
              <a:t>Мероприятия, финансируемые за счет страховых взносов</a:t>
            </a:r>
          </a:p>
          <a:p>
            <a:pPr algn="ctr" defTabSz="957263"/>
            <a:endParaRPr lang="ru-RU" b="1" dirty="0">
              <a:latin typeface="Garamond" pitchFamily="18" charset="0"/>
            </a:endParaRPr>
          </a:p>
        </p:txBody>
      </p:sp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179387" y="3300195"/>
            <a:ext cx="860583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AutoNum type="arabicPeriod" startAt="5"/>
            </a:pPr>
            <a:r>
              <a:rPr lang="ru-RU" sz="1600" b="1" dirty="0" smtClean="0"/>
              <a:t>Санаторно-курортное лечение работников, занятых на работах с вредными и (или) опасными производственными факторами;</a:t>
            </a:r>
          </a:p>
          <a:p>
            <a:pPr marL="342900" indent="-342900" algn="just">
              <a:spcAft>
                <a:spcPts val="600"/>
              </a:spcAft>
              <a:buAutoNum type="arabicPeriod" startAt="5"/>
            </a:pPr>
            <a:r>
              <a:rPr lang="ru-RU" sz="1600" b="1" dirty="0" smtClean="0"/>
              <a:t>Проведение </a:t>
            </a:r>
            <a:r>
              <a:rPr lang="ru-RU" sz="1600" b="1" dirty="0"/>
              <a:t>обязательных периодических медицинских осмотров (обследований) работников, занятых на работах с вредными и (или) опасными производственными факторами;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sz="1600" b="1" dirty="0"/>
              <a:t>7.  </a:t>
            </a:r>
            <a:r>
              <a:rPr lang="ru-RU" sz="1600" b="1" dirty="0" smtClean="0"/>
              <a:t>Обеспечение </a:t>
            </a:r>
            <a:r>
              <a:rPr lang="ru-RU" sz="1600" b="1" dirty="0"/>
              <a:t>работников лечебно-профилактическим питанием;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sz="1600" b="1" dirty="0"/>
              <a:t>8. </a:t>
            </a:r>
            <a:r>
              <a:rPr lang="ru-RU" sz="1600" b="1" dirty="0" smtClean="0"/>
              <a:t> Приобретение </a:t>
            </a:r>
            <a:r>
              <a:rPr lang="ru-RU" sz="1600" b="1" dirty="0"/>
              <a:t>страхователями приборов для определения наличия и 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sz="1600" b="1" dirty="0" smtClean="0"/>
              <a:t>     уровня </a:t>
            </a:r>
            <a:r>
              <a:rPr lang="ru-RU" sz="1600" b="1" dirty="0"/>
              <a:t>содержания алкоголя (</a:t>
            </a:r>
            <a:r>
              <a:rPr lang="ru-RU" sz="1600" b="1" dirty="0" err="1"/>
              <a:t>алкотестеры</a:t>
            </a:r>
            <a:r>
              <a:rPr lang="ru-RU" sz="1600" b="1" dirty="0"/>
              <a:t>);</a:t>
            </a:r>
          </a:p>
          <a:p>
            <a:pPr marL="342900" indent="-342900" algn="just">
              <a:spcAft>
                <a:spcPts val="600"/>
              </a:spcAft>
              <a:buAutoNum type="arabicPeriod" startAt="9"/>
            </a:pPr>
            <a:r>
              <a:rPr lang="ru-RU" sz="1600" b="1" dirty="0" smtClean="0"/>
              <a:t>Приобретение </a:t>
            </a:r>
            <a:r>
              <a:rPr lang="ru-RU" sz="1600" b="1" dirty="0"/>
              <a:t>страхователями приборов контроля за </a:t>
            </a:r>
            <a:r>
              <a:rPr lang="ru-RU" sz="1600" b="1" dirty="0" smtClean="0"/>
              <a:t> режимом </a:t>
            </a:r>
            <a:r>
              <a:rPr lang="ru-RU" sz="1600" b="1" dirty="0"/>
              <a:t>труда и отдыха водителей (</a:t>
            </a:r>
            <a:r>
              <a:rPr lang="ru-RU" sz="1600" b="1" dirty="0" err="1"/>
              <a:t>тахографов</a:t>
            </a:r>
            <a:r>
              <a:rPr lang="ru-RU" sz="1600" b="1" dirty="0" smtClean="0"/>
              <a:t>);</a:t>
            </a:r>
          </a:p>
          <a:p>
            <a:pPr marL="342900" indent="-342900" algn="just">
              <a:spcAft>
                <a:spcPts val="600"/>
              </a:spcAft>
              <a:buAutoNum type="arabicPeriod" startAt="9"/>
            </a:pPr>
            <a:r>
              <a:rPr lang="ru-RU" sz="1600" b="1" dirty="0" smtClean="0"/>
              <a:t>Приобретение аптечек </a:t>
            </a:r>
            <a:r>
              <a:rPr lang="ru-RU" sz="1600" b="1" dirty="0"/>
              <a:t>для оказания первой </a:t>
            </a:r>
            <a:r>
              <a:rPr lang="ru-RU" sz="1600" b="1" dirty="0" smtClean="0"/>
              <a:t>помощи.</a:t>
            </a:r>
            <a:endParaRPr lang="ru-RU" sz="1600" b="1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17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 rot="10800000">
            <a:off x="-8054" y="7142"/>
            <a:ext cx="360363" cy="6850858"/>
          </a:xfrm>
          <a:prstGeom prst="rect">
            <a:avLst/>
          </a:prstGeom>
          <a:gradFill rotWithShape="1">
            <a:gsLst>
              <a:gs pos="0">
                <a:srgbClr val="0033CC">
                  <a:alpha val="48000"/>
                </a:srgbClr>
              </a:gs>
              <a:gs pos="53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63050" cy="373063"/>
            <a:chOff x="-8" y="-8"/>
            <a:chExt cx="5772" cy="235"/>
          </a:xfrm>
        </p:grpSpPr>
        <p:pic>
          <p:nvPicPr>
            <p:cNvPr id="2254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" y="-8"/>
              <a:ext cx="577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 rot="5400000">
              <a:off x="2764" y="-2774"/>
              <a:ext cx="227" cy="5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0" y="0"/>
            <a:ext cx="1979613" cy="1773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8F8F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58888" y="352425"/>
            <a:ext cx="7019925" cy="700088"/>
            <a:chOff x="672" y="144"/>
            <a:chExt cx="4944" cy="672"/>
          </a:xfrm>
        </p:grpSpPr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>
              <a:off x="714" y="144"/>
              <a:ext cx="0" cy="67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672" y="144"/>
              <a:ext cx="494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755650" y="115888"/>
            <a:ext cx="83883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endParaRPr lang="ru-RU" sz="100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22537" name="Rectangle 24"/>
          <p:cNvSpPr>
            <a:spLocks noChangeArrowheads="1"/>
          </p:cNvSpPr>
          <p:nvPr/>
        </p:nvSpPr>
        <p:spPr bwMode="auto">
          <a:xfrm>
            <a:off x="357188" y="2179638"/>
            <a:ext cx="8643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</a:rPr>
              <a:t>Пункт 4 Правил:</a:t>
            </a:r>
            <a:endParaRPr lang="ru-RU" sz="1400" b="1" dirty="0">
              <a:solidFill>
                <a:schemeClr val="tx2"/>
              </a:solidFill>
            </a:endParaRPr>
          </a:p>
          <a:p>
            <a:pPr algn="just"/>
            <a:r>
              <a:rPr lang="ru-RU" sz="1400" b="1" dirty="0">
                <a:solidFill>
                  <a:schemeClr val="tx2"/>
                </a:solidFill>
              </a:rPr>
              <a:t>  - страхователь обращается с заявлением о финансовом обеспечении предупредительных мер в территориальный орган Фонда по месту своей регистрации, с полным комплектом документов (копии документов), обосновывающим необходимость финансового обеспечения предупредительных мер. Представленные документы должны отвечать требованиям, установленным Правилами.</a:t>
            </a:r>
          </a:p>
          <a:p>
            <a:pPr algn="just"/>
            <a:endParaRPr lang="ru-RU" sz="1400" dirty="0"/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428625" y="3429000"/>
            <a:ext cx="842962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</a:rPr>
              <a:t>Пункт 2 Правил:</a:t>
            </a:r>
            <a:endParaRPr lang="ru-RU" sz="1400" b="1" dirty="0">
              <a:solidFill>
                <a:schemeClr val="tx2"/>
              </a:solidFill>
            </a:endParaRPr>
          </a:p>
          <a:p>
            <a:pPr algn="just"/>
            <a:r>
              <a:rPr lang="ru-RU" sz="1400" b="1" dirty="0">
                <a:solidFill>
                  <a:schemeClr val="tx2"/>
                </a:solidFill>
              </a:rPr>
              <a:t> - для каждого страхователя рассчитывается объем средств, направляемых на финансовое обеспечение предупредительных мер, который не может превышать 20 процентов сумм страховых взносов на обязательное социальное страхование от несчастных случаев на производстве и профессиональных заболеваний, начисленных им за предшествующий календарный год, за вычетом расходов на выплату обеспечения по указанному виду страхования, произведенных страхователем в предшествующем календарном году. </a:t>
            </a:r>
          </a:p>
          <a:p>
            <a:pPr algn="just"/>
            <a:endParaRPr lang="ru-RU" sz="1400" b="1" dirty="0">
              <a:solidFill>
                <a:schemeClr val="tx2"/>
              </a:solidFill>
            </a:endParaRPr>
          </a:p>
          <a:p>
            <a:pPr algn="just"/>
            <a:r>
              <a:rPr lang="ru-RU" sz="1400" b="1" i="1" dirty="0">
                <a:solidFill>
                  <a:schemeClr val="tx2"/>
                </a:solidFill>
              </a:rPr>
              <a:t>Объем средств определяется исходя из норм пункта 5 части 1 статьи 7 федерального закона от 02.12.2013 № 322 – ФЗ «О бюджете Фонда социального страхования Российской Федерации на 2014 год и на плановый период 2015 и 2016 годов» (</a:t>
            </a:r>
            <a:r>
              <a:rPr lang="ru-RU" sz="1400" b="1" i="1" dirty="0" err="1">
                <a:solidFill>
                  <a:schemeClr val="tx2"/>
                </a:solidFill>
              </a:rPr>
              <a:t>п</a:t>
            </a:r>
            <a:r>
              <a:rPr lang="en-US" sz="1400" b="1" i="1" dirty="0">
                <a:solidFill>
                  <a:schemeClr val="tx2"/>
                </a:solidFill>
              </a:rPr>
              <a:t>.</a:t>
            </a:r>
            <a:r>
              <a:rPr lang="ru-RU" sz="1400" b="1" i="1" dirty="0">
                <a:solidFill>
                  <a:schemeClr val="tx2"/>
                </a:solidFill>
              </a:rPr>
              <a:t> 5 ч. 1 ст. 7 ) </a:t>
            </a:r>
          </a:p>
          <a:p>
            <a:pPr algn="just"/>
            <a:endParaRPr lang="ru-RU" sz="1300" dirty="0"/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0" y="0"/>
            <a:ext cx="9144000" cy="17002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57263"/>
            <a:r>
              <a:rPr lang="ru-RU" sz="1800" dirty="0"/>
              <a:t>         </a:t>
            </a:r>
            <a:r>
              <a:rPr lang="ru-RU" sz="1800" b="1" dirty="0">
                <a:latin typeface="Garamond" pitchFamily="18" charset="0"/>
              </a:rPr>
              <a:t>Приказ Минтруда России от 10.12.2012 № 580н «Правил финансового                     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факторами»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715" y="1465363"/>
            <a:ext cx="755650" cy="692150"/>
            <a:chOff x="3243" y="2160"/>
            <a:chExt cx="2086" cy="1860"/>
          </a:xfrm>
        </p:grpSpPr>
        <p:pic>
          <p:nvPicPr>
            <p:cNvPr id="22541" name="Picture 5" descr="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3" y="2160"/>
              <a:ext cx="208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34" y="2296"/>
              <a:ext cx="1814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18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8820150" cy="692150"/>
            <a:chOff x="0" y="0"/>
            <a:chExt cx="5556" cy="69215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0" y="0"/>
              <a:ext cx="476" cy="692150"/>
              <a:chOff x="3243" y="2160"/>
              <a:chExt cx="2086" cy="2952750"/>
            </a:xfrm>
          </p:grpSpPr>
          <p:pic>
            <p:nvPicPr>
              <p:cNvPr id="23564" name="Picture 5" descr="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43" y="2160"/>
                <a:ext cx="2086" cy="2952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5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34" y="2296"/>
                <a:ext cx="1814" cy="1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563" name="Line 8"/>
            <p:cNvSpPr>
              <a:spLocks noChangeShapeType="1"/>
            </p:cNvSpPr>
            <p:nvPr/>
          </p:nvSpPr>
          <p:spPr bwMode="auto">
            <a:xfrm>
              <a:off x="476" y="188913"/>
              <a:ext cx="5080" cy="0"/>
            </a:xfrm>
            <a:prstGeom prst="line">
              <a:avLst/>
            </a:prstGeom>
            <a:noFill/>
            <a:ln w="9525">
              <a:solidFill>
                <a:srgbClr val="F3922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7" name="Rectangle 5"/>
          <p:cNvSpPr>
            <a:spLocks/>
          </p:cNvSpPr>
          <p:nvPr/>
        </p:nvSpPr>
        <p:spPr bwMode="auto">
          <a:xfrm>
            <a:off x="0" y="2214563"/>
            <a:ext cx="896461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776288" lvl="2" algn="just">
              <a:lnSpc>
                <a:spcPct val="120000"/>
              </a:lnSpc>
            </a:pP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7002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algn="just" defTabSz="957263"/>
            <a:r>
              <a:rPr lang="ru-RU" sz="1800" dirty="0"/>
              <a:t>         </a:t>
            </a:r>
            <a:r>
              <a:rPr lang="ru-RU" sz="1800" b="1" dirty="0">
                <a:latin typeface="Garamond" pitchFamily="18" charset="0"/>
              </a:rPr>
              <a:t>Приказ Минтруда России от 10.12.2012 № 580н «Правил финансового                     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</a:t>
            </a:r>
            <a:r>
              <a:rPr lang="ru-RU" sz="1800" b="1" dirty="0" smtClean="0">
                <a:latin typeface="Garamond" pitchFamily="18" charset="0"/>
              </a:rPr>
              <a:t>».</a:t>
            </a:r>
            <a:endParaRPr lang="ru-RU" sz="1800" b="1" dirty="0">
              <a:latin typeface="Garamond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19</a:t>
            </a:fld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377825" y="2060810"/>
            <a:ext cx="7794675" cy="4608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Страхователи,  </a:t>
            </a:r>
            <a:r>
              <a:rPr lang="ru-RU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рамках  утвержденного перечня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самостоятельно  определяют    мероприятия  по  предупреждению  производственного  травматизма  и   профессиональной  заболеваемости  и  по согласованию с Фондом часть сумм страховых взносов направляют на их финансирование.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143932" cy="8572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800080"/>
                </a:solidFill>
              </a:rPr>
              <a:t>Основные законодательные </a:t>
            </a:r>
            <a:r>
              <a:rPr lang="ru-RU" sz="2000" b="1" dirty="0" smtClean="0">
                <a:solidFill>
                  <a:srgbClr val="800080"/>
                </a:solidFill>
              </a:rPr>
              <a:t>и </a:t>
            </a:r>
            <a:r>
              <a:rPr lang="ru-RU" sz="2000" b="1" dirty="0">
                <a:solidFill>
                  <a:srgbClr val="800080"/>
                </a:solidFill>
              </a:rPr>
              <a:t>иные нормативные </a:t>
            </a:r>
            <a:r>
              <a:rPr lang="ru-RU" sz="2000" b="1" dirty="0" smtClean="0">
                <a:solidFill>
                  <a:srgbClr val="800080"/>
                </a:solidFill>
              </a:rPr>
              <a:t>документы</a:t>
            </a:r>
            <a:endParaRPr lang="ru-RU" sz="2000" b="1" dirty="0">
              <a:solidFill>
                <a:srgbClr val="80008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endParaRPr lang="ru-RU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/>
              <a:t>1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42844" y="285728"/>
            <a:ext cx="8786874" cy="6572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Трудовой кодекс РФ;</a:t>
            </a: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ПП  Российской  Федерации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от 30 мая 2012 года № 524 </a:t>
            </a:r>
          </a:p>
          <a:p>
            <a:pPr marL="182563" indent="-90488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«Об утверждении Правил установления страхователям скидок и надбавок к страховым тарифам на обязательное социальное страхование от несчастных случаев на производстве и профессиональных заболеваний»;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Федеральный закон № 125-ФЗ от 24.07.1998 г. «Об обязательном социальном страховании от несчастных случаев на производстве и профессиональных заболеваний»;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ПП от 16 октября 2000 г. № 789 «Об утверждении правил установления степени утраты профессиональной трудоспособности в результате несчастных случаев на производстве и профессиональных заболеваний»;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  Приказ N 580н </a:t>
            </a:r>
            <a:r>
              <a:rPr lang="ru-RU" sz="1400" dirty="0" err="1" smtClean="0">
                <a:solidFill>
                  <a:schemeClr val="tx1"/>
                </a:solidFill>
              </a:rPr>
              <a:t>Минтрудсоцразвития</a:t>
            </a:r>
            <a:r>
              <a:rPr lang="ru-RU" sz="1400" dirty="0" smtClean="0">
                <a:solidFill>
                  <a:schemeClr val="tx1"/>
                </a:solidFill>
              </a:rPr>
              <a:t> РФ от 10.12. 2012 г.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«Об утверждении правил финансового обеспечения предупредительных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мер по сокращению производственного травматизма и профессиональных  заболеваний работников и санаторно-курортного лечения работников, занятых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на работах с вредными и (или) опасными производственными факторами».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16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319587"/>
          </a:xfrm>
          <a:gradFill rotWithShape="1">
            <a:gsLst>
              <a:gs pos="0">
                <a:schemeClr val="bg1">
                  <a:gamma/>
                  <a:shade val="8509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509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marL="182563" indent="182563">
              <a:lnSpc>
                <a:spcPct val="80000"/>
              </a:lnSpc>
              <a:buClr>
                <a:srgbClr val="DB1318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 у страхователя имеется недоимка по уплате страховых взносов, пени и штрафы, не погашенные на день подачи страхователем заявления в территориальный орган Фонда по месту своей регистрации;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182563" indent="182563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182563" indent="182563">
              <a:lnSpc>
                <a:spcPct val="80000"/>
              </a:lnSpc>
              <a:buClr>
                <a:srgbClr val="DB1318"/>
              </a:buCl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-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представленные страхователем документы содержат недостоверную информацию;</a:t>
            </a:r>
            <a:endParaRPr lang="en-US" sz="2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182563" indent="182563">
              <a:lnSpc>
                <a:spcPct val="80000"/>
              </a:lnSpc>
              <a:buClr>
                <a:srgbClr val="DB1318"/>
              </a:buClr>
              <a:buFont typeface="Wingdings" pitchFamily="2" charset="2"/>
              <a:buChar char="q"/>
              <a:defRPr/>
            </a:pPr>
            <a:endParaRPr lang="en-US" sz="2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182563" indent="182563">
              <a:lnSpc>
                <a:spcPct val="80000"/>
              </a:lnSpc>
              <a:buClr>
                <a:srgbClr val="DB1318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B1318"/>
                </a:solidFill>
                <a:latin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DB1318"/>
                </a:solidFill>
                <a:latin typeface="Times New Roman" pitchFamily="18" charset="0"/>
              </a:rPr>
              <a:t>если предусмотренные бюджетом Фонда средства на финансовое обеспечение предупредительных мер на текущий год полностью распределены.</a:t>
            </a:r>
          </a:p>
          <a:p>
            <a:pPr marL="182563" indent="182563">
              <a:lnSpc>
                <a:spcPct val="80000"/>
              </a:lnSpc>
              <a:buClr>
                <a:srgbClr val="DB1318"/>
              </a:buClr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DB1318"/>
              </a:solidFill>
              <a:latin typeface="Times New Roman" pitchFamily="18" charset="0"/>
            </a:endParaRPr>
          </a:p>
          <a:p>
            <a:pPr marL="182563" indent="182563">
              <a:lnSpc>
                <a:spcPct val="80000"/>
              </a:lnSpc>
              <a:buClr>
                <a:srgbClr val="DB1318"/>
              </a:buClr>
              <a:buFont typeface="Wingdings" pitchFamily="2" charset="2"/>
              <a:buChar char="q"/>
              <a:defRPr/>
            </a:pPr>
            <a:endParaRPr lang="ru-RU" sz="2000" b="1" dirty="0" smtClean="0">
              <a:solidFill>
                <a:srgbClr val="DB1318"/>
              </a:solidFill>
              <a:latin typeface="Times New Roman" pitchFamily="18" charset="0"/>
            </a:endParaRPr>
          </a:p>
          <a:p>
            <a:pPr marL="182563" indent="182563" algn="ctr">
              <a:lnSpc>
                <a:spcPct val="80000"/>
              </a:lnSpc>
              <a:buClr>
                <a:srgbClr val="DB1318"/>
              </a:buClr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</a:rPr>
              <a:t>Отказ в финансовом обеспечении предупредительных мер по другим основаниям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</a:rPr>
              <a:t>НЕ ДОПУСКАЕТСЯ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algn="ctr" defTabSz="957263"/>
            <a:r>
              <a:rPr lang="ru-RU" b="1" dirty="0">
                <a:latin typeface="Garamond" pitchFamily="18" charset="0"/>
              </a:rPr>
              <a:t>ПРИЧИНЫ ОТКАЗА </a:t>
            </a:r>
            <a:br>
              <a:rPr lang="ru-RU" b="1" dirty="0">
                <a:latin typeface="Garamond" pitchFamily="18" charset="0"/>
              </a:rPr>
            </a:br>
            <a:r>
              <a:rPr lang="ru-RU" b="1" dirty="0">
                <a:latin typeface="Garamond" pitchFamily="18" charset="0"/>
              </a:rPr>
              <a:t>в финансовом обеспечении предупредительных мер по сокращению производственного травматизма и профессиональных заболеваний работников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20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gray">
          <a:xfrm>
            <a:off x="250825" y="1844675"/>
            <a:ext cx="8569325" cy="158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177800">
              <a:defRPr/>
            </a:pPr>
            <a:endParaRPr lang="en-US" sz="1800" b="1" dirty="0">
              <a:latin typeface="Georgia" pitchFamily="18" charset="0"/>
            </a:endParaRPr>
          </a:p>
        </p:txBody>
      </p:sp>
      <p:sp>
        <p:nvSpPr>
          <p:cNvPr id="26628" name="Прямоугольник 13"/>
          <p:cNvSpPr>
            <a:spLocks noChangeArrowheads="1"/>
          </p:cNvSpPr>
          <p:nvPr/>
        </p:nvSpPr>
        <p:spPr bwMode="auto">
          <a:xfrm>
            <a:off x="428625" y="2214563"/>
            <a:ext cx="81375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 dirty="0"/>
              <a:t>      </a:t>
            </a:r>
            <a:r>
              <a:rPr lang="ru-RU" sz="1600" b="1" dirty="0">
                <a:solidFill>
                  <a:schemeClr val="tx2"/>
                </a:solidFill>
              </a:rPr>
              <a:t>Расходы, фактически произведенные страхователем, но не подтвержденные документами о целевом использовании средств, не подлежат зачету в счет уплаты страховых взносов.</a:t>
            </a: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gray">
          <a:xfrm>
            <a:off x="179390" y="3933070"/>
            <a:ext cx="8569325" cy="17859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CCC">
                  <a:gamma/>
                  <a:shade val="46275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46275"/>
                  <a:invGamma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177800" eaLnBrk="0" hangingPunct="0">
              <a:lnSpc>
                <a:spcPct val="110000"/>
              </a:lnSpc>
              <a:defRPr/>
            </a:pPr>
            <a:endParaRPr lang="en-US" sz="1800" b="1" dirty="0">
              <a:latin typeface="Georgia" pitchFamily="18" charset="0"/>
            </a:endParaRPr>
          </a:p>
        </p:txBody>
      </p:sp>
      <p:sp>
        <p:nvSpPr>
          <p:cNvPr id="26630" name="Прямоугольник 15"/>
          <p:cNvSpPr>
            <a:spLocks noChangeArrowheads="1"/>
          </p:cNvSpPr>
          <p:nvPr/>
        </p:nvSpPr>
        <p:spPr bwMode="auto">
          <a:xfrm>
            <a:off x="467430" y="4293120"/>
            <a:ext cx="80660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 dirty="0"/>
              <a:t>      </a:t>
            </a:r>
            <a:r>
              <a:rPr lang="ru-RU" sz="1600" b="1" dirty="0">
                <a:solidFill>
                  <a:schemeClr val="tx2"/>
                </a:solidFill>
              </a:rPr>
              <a:t>Страховщик осуществляет контроль за полнотой и целевым использованием сумм страховых взносов на финансовое обеспечение предупредительных мер страхователем в соответствии с согласованным планом финансового обеспечения предупредительных мер.</a:t>
            </a:r>
          </a:p>
        </p:txBody>
      </p:sp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5113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algn="ctr" defTabSz="957263" eaLnBrk="0" hangingPunct="0"/>
            <a:r>
              <a:rPr lang="ru-RU" b="1" dirty="0">
                <a:latin typeface="Garamond" pitchFamily="18" charset="0"/>
              </a:rPr>
              <a:t>Меры по контролю, </a:t>
            </a:r>
          </a:p>
          <a:p>
            <a:pPr algn="ctr" defTabSz="957263" eaLnBrk="0" hangingPunct="0"/>
            <a:r>
              <a:rPr lang="ru-RU" b="1" dirty="0">
                <a:latin typeface="Garamond" pitchFamily="18" charset="0"/>
              </a:rPr>
              <a:t>               установленные правилами финансового  обеспечение предупредительных мер по сокращению производственного травматизма и профессиональных заболеваний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21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285750" y="1557338"/>
            <a:ext cx="8715375" cy="48006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Calibri" pitchFamily="34" charset="0"/>
              </a:rPr>
              <a:t>	Перенос акцента в расходах Фонда </a:t>
            </a:r>
            <a:r>
              <a:rPr lang="ru-RU" sz="1800" b="1" i="1" dirty="0" smtClean="0">
                <a:latin typeface="Calibri" pitchFamily="34" charset="0"/>
              </a:rPr>
              <a:t>социального страхования  Российской Федерации с выплат гражданам, получившим повреждение здоровья в связи с несчастными случаями на производстве и профессиональными заболеваниями,</a:t>
            </a:r>
            <a:r>
              <a:rPr lang="ru-RU" sz="1800" b="1" i="1" dirty="0" smtClean="0">
                <a:solidFill>
                  <a:srgbClr val="0070C0"/>
                </a:solidFill>
                <a:latin typeface="Calibri" pitchFamily="34" charset="0"/>
              </a:rPr>
              <a:t> на финансирование мероприятий </a:t>
            </a:r>
            <a:r>
              <a:rPr lang="ru-RU" sz="18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 предупреждению </a:t>
            </a:r>
            <a:r>
              <a:rPr lang="ru-RU" sz="1800" b="1" i="1" dirty="0" smtClean="0">
                <a:solidFill>
                  <a:srgbClr val="0070C0"/>
                </a:solidFill>
                <a:latin typeface="Calibri" pitchFamily="34" charset="0"/>
              </a:rPr>
              <a:t>наступления этих страховых случаев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85750" y="2997200"/>
            <a:ext cx="4786313" cy="3146425"/>
            <a:chOff x="288" y="1707"/>
            <a:chExt cx="3091" cy="2346"/>
          </a:xfrm>
        </p:grpSpPr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011" y="1707"/>
              <a:ext cx="131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1400" dirty="0">
                  <a:solidFill>
                    <a:schemeClr val="accent4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Обеспечение</a:t>
              </a:r>
              <a:endParaRPr lang="en-US" sz="1400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288" y="3828"/>
              <a:ext cx="129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1400" dirty="0">
                  <a:solidFill>
                    <a:schemeClr val="accent4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Предупреждение</a:t>
              </a:r>
              <a:endParaRPr lang="en-US" sz="1400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567" y="1746"/>
              <a:ext cx="2812" cy="2178"/>
              <a:chOff x="476" y="1752"/>
              <a:chExt cx="2812" cy="2178"/>
            </a:xfrm>
          </p:grpSpPr>
          <p:sp>
            <p:nvSpPr>
              <p:cNvPr id="30759" name="AutoShape 2"/>
              <p:cNvSpPr>
                <a:spLocks noChangeArrowheads="1"/>
              </p:cNvSpPr>
              <p:nvPr/>
            </p:nvSpPr>
            <p:spPr bwMode="gray">
              <a:xfrm>
                <a:off x="476" y="1752"/>
                <a:ext cx="2812" cy="2178"/>
              </a:xfrm>
              <a:prstGeom prst="rightArrow">
                <a:avLst>
                  <a:gd name="adj1" fmla="val 86065"/>
                  <a:gd name="adj2" fmla="val 32277"/>
                </a:avLst>
              </a:prstGeom>
              <a:gradFill rotWithShape="1">
                <a:gsLst>
                  <a:gs pos="0">
                    <a:srgbClr val="FFFFFF">
                      <a:alpha val="51999"/>
                    </a:srgbClr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908" y="1937"/>
                <a:ext cx="1288" cy="1811"/>
                <a:chOff x="569" y="2163"/>
                <a:chExt cx="1629" cy="1811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854" y="2163"/>
                  <a:ext cx="1028" cy="1763"/>
                  <a:chOff x="854" y="2163"/>
                  <a:chExt cx="1028" cy="1763"/>
                </a:xfrm>
              </p:grpSpPr>
              <p:sp>
                <p:nvSpPr>
                  <p:cNvPr id="34" name="Rectangle 5"/>
                  <p:cNvSpPr>
                    <a:spLocks noChangeArrowheads="1"/>
                  </p:cNvSpPr>
                  <p:nvPr/>
                </p:nvSpPr>
                <p:spPr bwMode="auto">
                  <a:xfrm rot="7141226">
                    <a:off x="107" y="3033"/>
                    <a:ext cx="1629" cy="1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50000">
                        <a:schemeClr val="accent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5" name="Rectangle 6"/>
                  <p:cNvSpPr>
                    <a:spLocks noChangeArrowheads="1"/>
                  </p:cNvSpPr>
                  <p:nvPr/>
                </p:nvSpPr>
                <p:spPr bwMode="auto">
                  <a:xfrm rot="3992279">
                    <a:off x="1000" y="2905"/>
                    <a:ext cx="1628" cy="1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50000">
                        <a:schemeClr val="accent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3" name="Rectangle 7"/>
                <p:cNvSpPr>
                  <a:spLocks noChangeArrowheads="1"/>
                </p:cNvSpPr>
                <p:nvPr/>
              </p:nvSpPr>
              <p:spPr bwMode="auto">
                <a:xfrm>
                  <a:off x="566" y="3838"/>
                  <a:ext cx="1632" cy="13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612" y="3313"/>
                <a:ext cx="453" cy="453"/>
                <a:chOff x="3552" y="3339"/>
                <a:chExt cx="412" cy="392"/>
              </a:xfrm>
            </p:grpSpPr>
            <p:grpSp>
              <p:nvGrpSpPr>
                <p:cNvPr id="7" name="Group 19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30777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3399"/>
                      </a:gs>
                      <a:gs pos="100000">
                        <a:srgbClr val="741746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778" name="Freeform 2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940 w 1321"/>
                      <a:gd name="T1" fmla="*/ 55 h 712"/>
                      <a:gd name="T2" fmla="*/ 952 w 1321"/>
                      <a:gd name="T3" fmla="*/ 61 h 712"/>
                      <a:gd name="T4" fmla="*/ 955 w 1321"/>
                      <a:gd name="T5" fmla="*/ 67 h 712"/>
                      <a:gd name="T6" fmla="*/ 950 w 1321"/>
                      <a:gd name="T7" fmla="*/ 72 h 712"/>
                      <a:gd name="T8" fmla="*/ 938 w 1321"/>
                      <a:gd name="T9" fmla="*/ 76 h 712"/>
                      <a:gd name="T10" fmla="*/ 919 w 1321"/>
                      <a:gd name="T11" fmla="*/ 81 h 712"/>
                      <a:gd name="T12" fmla="*/ 895 w 1321"/>
                      <a:gd name="T13" fmla="*/ 84 h 712"/>
                      <a:gd name="T14" fmla="*/ 864 w 1321"/>
                      <a:gd name="T15" fmla="*/ 87 h 712"/>
                      <a:gd name="T16" fmla="*/ 829 w 1321"/>
                      <a:gd name="T17" fmla="*/ 91 h 712"/>
                      <a:gd name="T18" fmla="*/ 789 w 1321"/>
                      <a:gd name="T19" fmla="*/ 93 h 712"/>
                      <a:gd name="T20" fmla="*/ 745 w 1321"/>
                      <a:gd name="T21" fmla="*/ 94 h 712"/>
                      <a:gd name="T22" fmla="*/ 699 w 1321"/>
                      <a:gd name="T23" fmla="*/ 95 h 712"/>
                      <a:gd name="T24" fmla="*/ 648 w 1321"/>
                      <a:gd name="T25" fmla="*/ 98 h 712"/>
                      <a:gd name="T26" fmla="*/ 596 w 1321"/>
                      <a:gd name="T27" fmla="*/ 99 h 712"/>
                      <a:gd name="T28" fmla="*/ 575 w 1321"/>
                      <a:gd name="T29" fmla="*/ 100 h 712"/>
                      <a:gd name="T30" fmla="*/ 344 w 1321"/>
                      <a:gd name="T31" fmla="*/ 100 h 712"/>
                      <a:gd name="T32" fmla="*/ 340 w 1321"/>
                      <a:gd name="T33" fmla="*/ 100 h 712"/>
                      <a:gd name="T34" fmla="*/ 295 w 1321"/>
                      <a:gd name="T35" fmla="*/ 99 h 712"/>
                      <a:gd name="T36" fmla="*/ 252 w 1321"/>
                      <a:gd name="T37" fmla="*/ 98 h 712"/>
                      <a:gd name="T38" fmla="*/ 211 w 1321"/>
                      <a:gd name="T39" fmla="*/ 97 h 712"/>
                      <a:gd name="T40" fmla="*/ 171 w 1321"/>
                      <a:gd name="T41" fmla="*/ 94 h 712"/>
                      <a:gd name="T42" fmla="*/ 134 w 1321"/>
                      <a:gd name="T43" fmla="*/ 94 h 712"/>
                      <a:gd name="T44" fmla="*/ 104 w 1321"/>
                      <a:gd name="T45" fmla="*/ 92 h 712"/>
                      <a:gd name="T46" fmla="*/ 73 w 1321"/>
                      <a:gd name="T47" fmla="*/ 90 h 712"/>
                      <a:gd name="T48" fmla="*/ 50 w 1321"/>
                      <a:gd name="T49" fmla="*/ 88 h 712"/>
                      <a:gd name="T50" fmla="*/ 26 w 1321"/>
                      <a:gd name="T51" fmla="*/ 84 h 712"/>
                      <a:gd name="T52" fmla="*/ 18 w 1321"/>
                      <a:gd name="T53" fmla="*/ 81 h 712"/>
                      <a:gd name="T54" fmla="*/ 6 w 1321"/>
                      <a:gd name="T55" fmla="*/ 77 h 712"/>
                      <a:gd name="T56" fmla="*/ 0 w 1321"/>
                      <a:gd name="T57" fmla="*/ 73 h 712"/>
                      <a:gd name="T58" fmla="*/ 0 w 1321"/>
                      <a:gd name="T59" fmla="*/ 72 h 712"/>
                      <a:gd name="T60" fmla="*/ 4 w 1321"/>
                      <a:gd name="T61" fmla="*/ 67 h 712"/>
                      <a:gd name="T62" fmla="*/ 16 w 1321"/>
                      <a:gd name="T63" fmla="*/ 61 h 712"/>
                      <a:gd name="T64" fmla="*/ 34 w 1321"/>
                      <a:gd name="T65" fmla="*/ 52 h 712"/>
                      <a:gd name="T66" fmla="*/ 69 w 1321"/>
                      <a:gd name="T67" fmla="*/ 42 h 712"/>
                      <a:gd name="T68" fmla="*/ 108 w 1321"/>
                      <a:gd name="T69" fmla="*/ 33 h 712"/>
                      <a:gd name="T70" fmla="*/ 148 w 1321"/>
                      <a:gd name="T71" fmla="*/ 24 h 712"/>
                      <a:gd name="T72" fmla="*/ 195 w 1321"/>
                      <a:gd name="T73" fmla="*/ 17 h 712"/>
                      <a:gd name="T74" fmla="*/ 247 w 1321"/>
                      <a:gd name="T75" fmla="*/ 11 h 712"/>
                      <a:gd name="T76" fmla="*/ 300 w 1321"/>
                      <a:gd name="T77" fmla="*/ 6 h 712"/>
                      <a:gd name="T78" fmla="*/ 360 w 1321"/>
                      <a:gd name="T79" fmla="*/ 4 h 712"/>
                      <a:gd name="T80" fmla="*/ 420 w 1321"/>
                      <a:gd name="T81" fmla="*/ 4 h 712"/>
                      <a:gd name="T82" fmla="*/ 483 w 1321"/>
                      <a:gd name="T83" fmla="*/ 0 h 712"/>
                      <a:gd name="T84" fmla="*/ 483 w 1321"/>
                      <a:gd name="T85" fmla="*/ 0 h 712"/>
                      <a:gd name="T86" fmla="*/ 548 w 1321"/>
                      <a:gd name="T87" fmla="*/ 4 h 712"/>
                      <a:gd name="T88" fmla="*/ 612 w 1321"/>
                      <a:gd name="T89" fmla="*/ 4 h 712"/>
                      <a:gd name="T90" fmla="*/ 674 w 1321"/>
                      <a:gd name="T91" fmla="*/ 7 h 712"/>
                      <a:gd name="T92" fmla="*/ 731 w 1321"/>
                      <a:gd name="T93" fmla="*/ 12 h 712"/>
                      <a:gd name="T94" fmla="*/ 782 w 1321"/>
                      <a:gd name="T95" fmla="*/ 19 h 712"/>
                      <a:gd name="T96" fmla="*/ 830 w 1321"/>
                      <a:gd name="T97" fmla="*/ 27 h 712"/>
                      <a:gd name="T98" fmla="*/ 873 w 1321"/>
                      <a:gd name="T99" fmla="*/ 36 h 712"/>
                      <a:gd name="T100" fmla="*/ 909 w 1321"/>
                      <a:gd name="T101" fmla="*/ 45 h 712"/>
                      <a:gd name="T102" fmla="*/ 940 w 1321"/>
                      <a:gd name="T103" fmla="*/ 55 h 712"/>
                      <a:gd name="T104" fmla="*/ 940 w 1321"/>
                      <a:gd name="T105" fmla="*/ 55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3399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3728" y="3360"/>
                  <a:ext cx="106" cy="24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042" y="3308"/>
                <a:ext cx="453" cy="453"/>
                <a:chOff x="2640" y="1088"/>
                <a:chExt cx="432" cy="415"/>
              </a:xfrm>
            </p:grpSpPr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2640" y="1088"/>
                  <a:ext cx="432" cy="415"/>
                  <a:chOff x="2016" y="1920"/>
                  <a:chExt cx="1680" cy="1680"/>
                </a:xfrm>
              </p:grpSpPr>
              <p:sp>
                <p:nvSpPr>
                  <p:cNvPr id="30773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66"/>
                      </a:gs>
                      <a:gs pos="100000">
                        <a:srgbClr val="6C6C2B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774" name="Freeform 1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940 w 1321"/>
                      <a:gd name="T1" fmla="*/ 55 h 712"/>
                      <a:gd name="T2" fmla="*/ 952 w 1321"/>
                      <a:gd name="T3" fmla="*/ 61 h 712"/>
                      <a:gd name="T4" fmla="*/ 955 w 1321"/>
                      <a:gd name="T5" fmla="*/ 67 h 712"/>
                      <a:gd name="T6" fmla="*/ 950 w 1321"/>
                      <a:gd name="T7" fmla="*/ 72 h 712"/>
                      <a:gd name="T8" fmla="*/ 938 w 1321"/>
                      <a:gd name="T9" fmla="*/ 76 h 712"/>
                      <a:gd name="T10" fmla="*/ 919 w 1321"/>
                      <a:gd name="T11" fmla="*/ 81 h 712"/>
                      <a:gd name="T12" fmla="*/ 895 w 1321"/>
                      <a:gd name="T13" fmla="*/ 84 h 712"/>
                      <a:gd name="T14" fmla="*/ 864 w 1321"/>
                      <a:gd name="T15" fmla="*/ 87 h 712"/>
                      <a:gd name="T16" fmla="*/ 829 w 1321"/>
                      <a:gd name="T17" fmla="*/ 91 h 712"/>
                      <a:gd name="T18" fmla="*/ 789 w 1321"/>
                      <a:gd name="T19" fmla="*/ 93 h 712"/>
                      <a:gd name="T20" fmla="*/ 745 w 1321"/>
                      <a:gd name="T21" fmla="*/ 94 h 712"/>
                      <a:gd name="T22" fmla="*/ 699 w 1321"/>
                      <a:gd name="T23" fmla="*/ 95 h 712"/>
                      <a:gd name="T24" fmla="*/ 648 w 1321"/>
                      <a:gd name="T25" fmla="*/ 98 h 712"/>
                      <a:gd name="T26" fmla="*/ 596 w 1321"/>
                      <a:gd name="T27" fmla="*/ 99 h 712"/>
                      <a:gd name="T28" fmla="*/ 575 w 1321"/>
                      <a:gd name="T29" fmla="*/ 100 h 712"/>
                      <a:gd name="T30" fmla="*/ 344 w 1321"/>
                      <a:gd name="T31" fmla="*/ 100 h 712"/>
                      <a:gd name="T32" fmla="*/ 340 w 1321"/>
                      <a:gd name="T33" fmla="*/ 100 h 712"/>
                      <a:gd name="T34" fmla="*/ 295 w 1321"/>
                      <a:gd name="T35" fmla="*/ 99 h 712"/>
                      <a:gd name="T36" fmla="*/ 252 w 1321"/>
                      <a:gd name="T37" fmla="*/ 98 h 712"/>
                      <a:gd name="T38" fmla="*/ 211 w 1321"/>
                      <a:gd name="T39" fmla="*/ 97 h 712"/>
                      <a:gd name="T40" fmla="*/ 171 w 1321"/>
                      <a:gd name="T41" fmla="*/ 94 h 712"/>
                      <a:gd name="T42" fmla="*/ 134 w 1321"/>
                      <a:gd name="T43" fmla="*/ 94 h 712"/>
                      <a:gd name="T44" fmla="*/ 104 w 1321"/>
                      <a:gd name="T45" fmla="*/ 92 h 712"/>
                      <a:gd name="T46" fmla="*/ 73 w 1321"/>
                      <a:gd name="T47" fmla="*/ 90 h 712"/>
                      <a:gd name="T48" fmla="*/ 50 w 1321"/>
                      <a:gd name="T49" fmla="*/ 88 h 712"/>
                      <a:gd name="T50" fmla="*/ 26 w 1321"/>
                      <a:gd name="T51" fmla="*/ 84 h 712"/>
                      <a:gd name="T52" fmla="*/ 18 w 1321"/>
                      <a:gd name="T53" fmla="*/ 81 h 712"/>
                      <a:gd name="T54" fmla="*/ 6 w 1321"/>
                      <a:gd name="T55" fmla="*/ 77 h 712"/>
                      <a:gd name="T56" fmla="*/ 0 w 1321"/>
                      <a:gd name="T57" fmla="*/ 73 h 712"/>
                      <a:gd name="T58" fmla="*/ 0 w 1321"/>
                      <a:gd name="T59" fmla="*/ 72 h 712"/>
                      <a:gd name="T60" fmla="*/ 4 w 1321"/>
                      <a:gd name="T61" fmla="*/ 67 h 712"/>
                      <a:gd name="T62" fmla="*/ 16 w 1321"/>
                      <a:gd name="T63" fmla="*/ 61 h 712"/>
                      <a:gd name="T64" fmla="*/ 34 w 1321"/>
                      <a:gd name="T65" fmla="*/ 52 h 712"/>
                      <a:gd name="T66" fmla="*/ 69 w 1321"/>
                      <a:gd name="T67" fmla="*/ 42 h 712"/>
                      <a:gd name="T68" fmla="*/ 108 w 1321"/>
                      <a:gd name="T69" fmla="*/ 33 h 712"/>
                      <a:gd name="T70" fmla="*/ 148 w 1321"/>
                      <a:gd name="T71" fmla="*/ 24 h 712"/>
                      <a:gd name="T72" fmla="*/ 195 w 1321"/>
                      <a:gd name="T73" fmla="*/ 17 h 712"/>
                      <a:gd name="T74" fmla="*/ 247 w 1321"/>
                      <a:gd name="T75" fmla="*/ 11 h 712"/>
                      <a:gd name="T76" fmla="*/ 300 w 1321"/>
                      <a:gd name="T77" fmla="*/ 6 h 712"/>
                      <a:gd name="T78" fmla="*/ 360 w 1321"/>
                      <a:gd name="T79" fmla="*/ 4 h 712"/>
                      <a:gd name="T80" fmla="*/ 420 w 1321"/>
                      <a:gd name="T81" fmla="*/ 4 h 712"/>
                      <a:gd name="T82" fmla="*/ 483 w 1321"/>
                      <a:gd name="T83" fmla="*/ 0 h 712"/>
                      <a:gd name="T84" fmla="*/ 483 w 1321"/>
                      <a:gd name="T85" fmla="*/ 0 h 712"/>
                      <a:gd name="T86" fmla="*/ 548 w 1321"/>
                      <a:gd name="T87" fmla="*/ 4 h 712"/>
                      <a:gd name="T88" fmla="*/ 612 w 1321"/>
                      <a:gd name="T89" fmla="*/ 4 h 712"/>
                      <a:gd name="T90" fmla="*/ 674 w 1321"/>
                      <a:gd name="T91" fmla="*/ 7 h 712"/>
                      <a:gd name="T92" fmla="*/ 731 w 1321"/>
                      <a:gd name="T93" fmla="*/ 12 h 712"/>
                      <a:gd name="T94" fmla="*/ 782 w 1321"/>
                      <a:gd name="T95" fmla="*/ 19 h 712"/>
                      <a:gd name="T96" fmla="*/ 830 w 1321"/>
                      <a:gd name="T97" fmla="*/ 27 h 712"/>
                      <a:gd name="T98" fmla="*/ 873 w 1321"/>
                      <a:gd name="T99" fmla="*/ 36 h 712"/>
                      <a:gd name="T100" fmla="*/ 909 w 1321"/>
                      <a:gd name="T101" fmla="*/ 45 h 712"/>
                      <a:gd name="T102" fmla="*/ 940 w 1321"/>
                      <a:gd name="T103" fmla="*/ 55 h 712"/>
                      <a:gd name="T104" fmla="*/ 940 w 1321"/>
                      <a:gd name="T105" fmla="*/ 55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2809" y="1158"/>
                  <a:ext cx="110" cy="2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1338" y="1897"/>
                <a:ext cx="453" cy="453"/>
                <a:chOff x="1824" y="3357"/>
                <a:chExt cx="432" cy="432"/>
              </a:xfrm>
            </p:grpSpPr>
            <p:grpSp>
              <p:nvGrpSpPr>
                <p:cNvPr id="14" name="Group 14"/>
                <p:cNvGrpSpPr>
                  <a:grpSpLocks/>
                </p:cNvGrpSpPr>
                <p:nvPr/>
              </p:nvGrpSpPr>
              <p:grpSpPr bwMode="auto">
                <a:xfrm>
                  <a:off x="1824" y="3357"/>
                  <a:ext cx="432" cy="432"/>
                  <a:chOff x="2016" y="1920"/>
                  <a:chExt cx="1680" cy="1680"/>
                </a:xfrm>
              </p:grpSpPr>
              <p:sp>
                <p:nvSpPr>
                  <p:cNvPr id="3076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CCCC"/>
                      </a:gs>
                      <a:gs pos="100000">
                        <a:srgbClr val="0C3232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770" name="Freeform 16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940 w 1321"/>
                      <a:gd name="T1" fmla="*/ 55 h 712"/>
                      <a:gd name="T2" fmla="*/ 952 w 1321"/>
                      <a:gd name="T3" fmla="*/ 61 h 712"/>
                      <a:gd name="T4" fmla="*/ 955 w 1321"/>
                      <a:gd name="T5" fmla="*/ 67 h 712"/>
                      <a:gd name="T6" fmla="*/ 950 w 1321"/>
                      <a:gd name="T7" fmla="*/ 72 h 712"/>
                      <a:gd name="T8" fmla="*/ 938 w 1321"/>
                      <a:gd name="T9" fmla="*/ 76 h 712"/>
                      <a:gd name="T10" fmla="*/ 919 w 1321"/>
                      <a:gd name="T11" fmla="*/ 81 h 712"/>
                      <a:gd name="T12" fmla="*/ 895 w 1321"/>
                      <a:gd name="T13" fmla="*/ 84 h 712"/>
                      <a:gd name="T14" fmla="*/ 864 w 1321"/>
                      <a:gd name="T15" fmla="*/ 87 h 712"/>
                      <a:gd name="T16" fmla="*/ 829 w 1321"/>
                      <a:gd name="T17" fmla="*/ 91 h 712"/>
                      <a:gd name="T18" fmla="*/ 789 w 1321"/>
                      <a:gd name="T19" fmla="*/ 93 h 712"/>
                      <a:gd name="T20" fmla="*/ 745 w 1321"/>
                      <a:gd name="T21" fmla="*/ 94 h 712"/>
                      <a:gd name="T22" fmla="*/ 699 w 1321"/>
                      <a:gd name="T23" fmla="*/ 95 h 712"/>
                      <a:gd name="T24" fmla="*/ 648 w 1321"/>
                      <a:gd name="T25" fmla="*/ 98 h 712"/>
                      <a:gd name="T26" fmla="*/ 596 w 1321"/>
                      <a:gd name="T27" fmla="*/ 99 h 712"/>
                      <a:gd name="T28" fmla="*/ 575 w 1321"/>
                      <a:gd name="T29" fmla="*/ 100 h 712"/>
                      <a:gd name="T30" fmla="*/ 344 w 1321"/>
                      <a:gd name="T31" fmla="*/ 100 h 712"/>
                      <a:gd name="T32" fmla="*/ 340 w 1321"/>
                      <a:gd name="T33" fmla="*/ 100 h 712"/>
                      <a:gd name="T34" fmla="*/ 295 w 1321"/>
                      <a:gd name="T35" fmla="*/ 99 h 712"/>
                      <a:gd name="T36" fmla="*/ 252 w 1321"/>
                      <a:gd name="T37" fmla="*/ 98 h 712"/>
                      <a:gd name="T38" fmla="*/ 211 w 1321"/>
                      <a:gd name="T39" fmla="*/ 97 h 712"/>
                      <a:gd name="T40" fmla="*/ 171 w 1321"/>
                      <a:gd name="T41" fmla="*/ 94 h 712"/>
                      <a:gd name="T42" fmla="*/ 134 w 1321"/>
                      <a:gd name="T43" fmla="*/ 94 h 712"/>
                      <a:gd name="T44" fmla="*/ 104 w 1321"/>
                      <a:gd name="T45" fmla="*/ 92 h 712"/>
                      <a:gd name="T46" fmla="*/ 73 w 1321"/>
                      <a:gd name="T47" fmla="*/ 90 h 712"/>
                      <a:gd name="T48" fmla="*/ 50 w 1321"/>
                      <a:gd name="T49" fmla="*/ 88 h 712"/>
                      <a:gd name="T50" fmla="*/ 26 w 1321"/>
                      <a:gd name="T51" fmla="*/ 84 h 712"/>
                      <a:gd name="T52" fmla="*/ 18 w 1321"/>
                      <a:gd name="T53" fmla="*/ 81 h 712"/>
                      <a:gd name="T54" fmla="*/ 6 w 1321"/>
                      <a:gd name="T55" fmla="*/ 77 h 712"/>
                      <a:gd name="T56" fmla="*/ 0 w 1321"/>
                      <a:gd name="T57" fmla="*/ 73 h 712"/>
                      <a:gd name="T58" fmla="*/ 0 w 1321"/>
                      <a:gd name="T59" fmla="*/ 72 h 712"/>
                      <a:gd name="T60" fmla="*/ 4 w 1321"/>
                      <a:gd name="T61" fmla="*/ 67 h 712"/>
                      <a:gd name="T62" fmla="*/ 16 w 1321"/>
                      <a:gd name="T63" fmla="*/ 61 h 712"/>
                      <a:gd name="T64" fmla="*/ 34 w 1321"/>
                      <a:gd name="T65" fmla="*/ 52 h 712"/>
                      <a:gd name="T66" fmla="*/ 69 w 1321"/>
                      <a:gd name="T67" fmla="*/ 42 h 712"/>
                      <a:gd name="T68" fmla="*/ 108 w 1321"/>
                      <a:gd name="T69" fmla="*/ 33 h 712"/>
                      <a:gd name="T70" fmla="*/ 148 w 1321"/>
                      <a:gd name="T71" fmla="*/ 24 h 712"/>
                      <a:gd name="T72" fmla="*/ 195 w 1321"/>
                      <a:gd name="T73" fmla="*/ 17 h 712"/>
                      <a:gd name="T74" fmla="*/ 247 w 1321"/>
                      <a:gd name="T75" fmla="*/ 11 h 712"/>
                      <a:gd name="T76" fmla="*/ 300 w 1321"/>
                      <a:gd name="T77" fmla="*/ 6 h 712"/>
                      <a:gd name="T78" fmla="*/ 360 w 1321"/>
                      <a:gd name="T79" fmla="*/ 4 h 712"/>
                      <a:gd name="T80" fmla="*/ 420 w 1321"/>
                      <a:gd name="T81" fmla="*/ 4 h 712"/>
                      <a:gd name="T82" fmla="*/ 483 w 1321"/>
                      <a:gd name="T83" fmla="*/ 0 h 712"/>
                      <a:gd name="T84" fmla="*/ 483 w 1321"/>
                      <a:gd name="T85" fmla="*/ 0 h 712"/>
                      <a:gd name="T86" fmla="*/ 548 w 1321"/>
                      <a:gd name="T87" fmla="*/ 4 h 712"/>
                      <a:gd name="T88" fmla="*/ 612 w 1321"/>
                      <a:gd name="T89" fmla="*/ 4 h 712"/>
                      <a:gd name="T90" fmla="*/ 674 w 1321"/>
                      <a:gd name="T91" fmla="*/ 7 h 712"/>
                      <a:gd name="T92" fmla="*/ 731 w 1321"/>
                      <a:gd name="T93" fmla="*/ 12 h 712"/>
                      <a:gd name="T94" fmla="*/ 782 w 1321"/>
                      <a:gd name="T95" fmla="*/ 19 h 712"/>
                      <a:gd name="T96" fmla="*/ 830 w 1321"/>
                      <a:gd name="T97" fmla="*/ 27 h 712"/>
                      <a:gd name="T98" fmla="*/ 873 w 1321"/>
                      <a:gd name="T99" fmla="*/ 36 h 712"/>
                      <a:gd name="T100" fmla="*/ 909 w 1321"/>
                      <a:gd name="T101" fmla="*/ 45 h 712"/>
                      <a:gd name="T102" fmla="*/ 940 w 1321"/>
                      <a:gd name="T103" fmla="*/ 55 h 712"/>
                      <a:gd name="T104" fmla="*/ 940 w 1321"/>
                      <a:gd name="T105" fmla="*/ 55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33CCCC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980" y="3437"/>
                  <a:ext cx="110" cy="2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sp>
            <p:nvSpPr>
              <p:cNvPr id="17" name="Text Box 62"/>
              <p:cNvSpPr txBox="1">
                <a:spLocks noChangeArrowheads="1"/>
              </p:cNvSpPr>
              <p:nvPr/>
            </p:nvSpPr>
            <p:spPr bwMode="auto">
              <a:xfrm>
                <a:off x="1428" y="1986"/>
                <a:ext cx="27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" name="Text Box 66"/>
              <p:cNvSpPr txBox="1">
                <a:spLocks noChangeArrowheads="1"/>
              </p:cNvSpPr>
              <p:nvPr/>
            </p:nvSpPr>
            <p:spPr bwMode="auto">
              <a:xfrm>
                <a:off x="700" y="3417"/>
                <a:ext cx="276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Text Box 64"/>
              <p:cNvSpPr txBox="1">
                <a:spLocks noChangeArrowheads="1"/>
              </p:cNvSpPr>
              <p:nvPr/>
            </p:nvSpPr>
            <p:spPr bwMode="auto">
              <a:xfrm>
                <a:off x="2132" y="3406"/>
                <a:ext cx="28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1784" y="3828"/>
              <a:ext cx="116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1400" dirty="0">
                  <a:solidFill>
                    <a:schemeClr val="accent4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Реабилитация</a:t>
              </a:r>
              <a:endParaRPr lang="en-US" sz="1400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5" name="Группа 72"/>
          <p:cNvGrpSpPr>
            <a:grpSpLocks/>
          </p:cNvGrpSpPr>
          <p:nvPr/>
        </p:nvGrpSpPr>
        <p:grpSpPr bwMode="auto">
          <a:xfrm>
            <a:off x="4500563" y="2997200"/>
            <a:ext cx="4248150" cy="3195638"/>
            <a:chOff x="4355976" y="3501008"/>
            <a:chExt cx="4104456" cy="2826976"/>
          </a:xfrm>
        </p:grpSpPr>
        <p:grpSp>
          <p:nvGrpSpPr>
            <p:cNvPr id="16" name="Группа 71"/>
            <p:cNvGrpSpPr>
              <a:grpSpLocks/>
            </p:cNvGrpSpPr>
            <p:nvPr/>
          </p:nvGrpSpPr>
          <p:grpSpPr bwMode="auto">
            <a:xfrm>
              <a:off x="5044761" y="3813630"/>
              <a:ext cx="2622361" cy="2240250"/>
              <a:chOff x="5044761" y="3813630"/>
              <a:chExt cx="2622361" cy="2240250"/>
            </a:xfrm>
          </p:grpSpPr>
          <p:grpSp>
            <p:nvGrpSpPr>
              <p:cNvPr id="20" name="Group 3"/>
              <p:cNvGrpSpPr>
                <a:grpSpLocks/>
              </p:cNvGrpSpPr>
              <p:nvPr/>
            </p:nvGrpSpPr>
            <p:grpSpPr bwMode="auto">
              <a:xfrm>
                <a:off x="5171787" y="3896427"/>
                <a:ext cx="2268103" cy="2090033"/>
                <a:chOff x="567" y="2203"/>
                <a:chExt cx="1633" cy="1767"/>
              </a:xfrm>
            </p:grpSpPr>
            <p:grpSp>
              <p:nvGrpSpPr>
                <p:cNvPr id="22" name="Group 4"/>
                <p:cNvGrpSpPr>
                  <a:grpSpLocks/>
                </p:cNvGrpSpPr>
                <p:nvPr/>
              </p:nvGrpSpPr>
              <p:grpSpPr bwMode="auto">
                <a:xfrm>
                  <a:off x="972" y="2203"/>
                  <a:ext cx="866" cy="1690"/>
                  <a:chOff x="972" y="2203"/>
                  <a:chExt cx="866" cy="1690"/>
                </a:xfrm>
              </p:grpSpPr>
              <p:sp>
                <p:nvSpPr>
                  <p:cNvPr id="64" name="Rectangle 5"/>
                  <p:cNvSpPr>
                    <a:spLocks noChangeArrowheads="1"/>
                  </p:cNvSpPr>
                  <p:nvPr/>
                </p:nvSpPr>
                <p:spPr bwMode="auto">
                  <a:xfrm rot="6987581">
                    <a:off x="226" y="3010"/>
                    <a:ext cx="1629" cy="1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50000">
                        <a:schemeClr val="accent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5" name="Rectangle 6"/>
                  <p:cNvSpPr>
                    <a:spLocks noChangeArrowheads="1"/>
                  </p:cNvSpPr>
                  <p:nvPr/>
                </p:nvSpPr>
                <p:spPr bwMode="auto">
                  <a:xfrm rot="3666552">
                    <a:off x="957" y="2951"/>
                    <a:ext cx="1625" cy="1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50000">
                        <a:schemeClr val="accent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63" name="Rectangle 7"/>
                <p:cNvSpPr>
                  <a:spLocks noChangeArrowheads="1"/>
                </p:cNvSpPr>
                <p:nvPr/>
              </p:nvSpPr>
              <p:spPr bwMode="auto">
                <a:xfrm>
                  <a:off x="567" y="3836"/>
                  <a:ext cx="1633" cy="13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3" name="Group 57"/>
              <p:cNvGrpSpPr>
                <a:grpSpLocks/>
              </p:cNvGrpSpPr>
              <p:nvPr/>
            </p:nvGrpSpPr>
            <p:grpSpPr bwMode="auto">
              <a:xfrm>
                <a:off x="6015797" y="3813630"/>
                <a:ext cx="639359" cy="535815"/>
                <a:chOff x="3552" y="3339"/>
                <a:chExt cx="412" cy="392"/>
              </a:xfrm>
            </p:grpSpPr>
            <p:grpSp>
              <p:nvGrpSpPr>
                <p:cNvPr id="24" name="Group 58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30749" name="Oval 5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3399"/>
                      </a:gs>
                      <a:gs pos="100000">
                        <a:srgbClr val="741746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750" name="Freeform 60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940 w 1321"/>
                      <a:gd name="T1" fmla="*/ 55 h 712"/>
                      <a:gd name="T2" fmla="*/ 952 w 1321"/>
                      <a:gd name="T3" fmla="*/ 61 h 712"/>
                      <a:gd name="T4" fmla="*/ 955 w 1321"/>
                      <a:gd name="T5" fmla="*/ 67 h 712"/>
                      <a:gd name="T6" fmla="*/ 950 w 1321"/>
                      <a:gd name="T7" fmla="*/ 72 h 712"/>
                      <a:gd name="T8" fmla="*/ 938 w 1321"/>
                      <a:gd name="T9" fmla="*/ 76 h 712"/>
                      <a:gd name="T10" fmla="*/ 919 w 1321"/>
                      <a:gd name="T11" fmla="*/ 81 h 712"/>
                      <a:gd name="T12" fmla="*/ 895 w 1321"/>
                      <a:gd name="T13" fmla="*/ 84 h 712"/>
                      <a:gd name="T14" fmla="*/ 864 w 1321"/>
                      <a:gd name="T15" fmla="*/ 87 h 712"/>
                      <a:gd name="T16" fmla="*/ 829 w 1321"/>
                      <a:gd name="T17" fmla="*/ 91 h 712"/>
                      <a:gd name="T18" fmla="*/ 789 w 1321"/>
                      <a:gd name="T19" fmla="*/ 93 h 712"/>
                      <a:gd name="T20" fmla="*/ 745 w 1321"/>
                      <a:gd name="T21" fmla="*/ 94 h 712"/>
                      <a:gd name="T22" fmla="*/ 699 w 1321"/>
                      <a:gd name="T23" fmla="*/ 95 h 712"/>
                      <a:gd name="T24" fmla="*/ 648 w 1321"/>
                      <a:gd name="T25" fmla="*/ 98 h 712"/>
                      <a:gd name="T26" fmla="*/ 596 w 1321"/>
                      <a:gd name="T27" fmla="*/ 99 h 712"/>
                      <a:gd name="T28" fmla="*/ 575 w 1321"/>
                      <a:gd name="T29" fmla="*/ 100 h 712"/>
                      <a:gd name="T30" fmla="*/ 344 w 1321"/>
                      <a:gd name="T31" fmla="*/ 100 h 712"/>
                      <a:gd name="T32" fmla="*/ 340 w 1321"/>
                      <a:gd name="T33" fmla="*/ 100 h 712"/>
                      <a:gd name="T34" fmla="*/ 295 w 1321"/>
                      <a:gd name="T35" fmla="*/ 99 h 712"/>
                      <a:gd name="T36" fmla="*/ 252 w 1321"/>
                      <a:gd name="T37" fmla="*/ 98 h 712"/>
                      <a:gd name="T38" fmla="*/ 211 w 1321"/>
                      <a:gd name="T39" fmla="*/ 97 h 712"/>
                      <a:gd name="T40" fmla="*/ 171 w 1321"/>
                      <a:gd name="T41" fmla="*/ 94 h 712"/>
                      <a:gd name="T42" fmla="*/ 134 w 1321"/>
                      <a:gd name="T43" fmla="*/ 94 h 712"/>
                      <a:gd name="T44" fmla="*/ 104 w 1321"/>
                      <a:gd name="T45" fmla="*/ 92 h 712"/>
                      <a:gd name="T46" fmla="*/ 73 w 1321"/>
                      <a:gd name="T47" fmla="*/ 90 h 712"/>
                      <a:gd name="T48" fmla="*/ 50 w 1321"/>
                      <a:gd name="T49" fmla="*/ 88 h 712"/>
                      <a:gd name="T50" fmla="*/ 26 w 1321"/>
                      <a:gd name="T51" fmla="*/ 84 h 712"/>
                      <a:gd name="T52" fmla="*/ 18 w 1321"/>
                      <a:gd name="T53" fmla="*/ 81 h 712"/>
                      <a:gd name="T54" fmla="*/ 6 w 1321"/>
                      <a:gd name="T55" fmla="*/ 77 h 712"/>
                      <a:gd name="T56" fmla="*/ 0 w 1321"/>
                      <a:gd name="T57" fmla="*/ 73 h 712"/>
                      <a:gd name="T58" fmla="*/ 0 w 1321"/>
                      <a:gd name="T59" fmla="*/ 72 h 712"/>
                      <a:gd name="T60" fmla="*/ 4 w 1321"/>
                      <a:gd name="T61" fmla="*/ 67 h 712"/>
                      <a:gd name="T62" fmla="*/ 16 w 1321"/>
                      <a:gd name="T63" fmla="*/ 61 h 712"/>
                      <a:gd name="T64" fmla="*/ 34 w 1321"/>
                      <a:gd name="T65" fmla="*/ 52 h 712"/>
                      <a:gd name="T66" fmla="*/ 69 w 1321"/>
                      <a:gd name="T67" fmla="*/ 42 h 712"/>
                      <a:gd name="T68" fmla="*/ 108 w 1321"/>
                      <a:gd name="T69" fmla="*/ 33 h 712"/>
                      <a:gd name="T70" fmla="*/ 148 w 1321"/>
                      <a:gd name="T71" fmla="*/ 24 h 712"/>
                      <a:gd name="T72" fmla="*/ 195 w 1321"/>
                      <a:gd name="T73" fmla="*/ 17 h 712"/>
                      <a:gd name="T74" fmla="*/ 247 w 1321"/>
                      <a:gd name="T75" fmla="*/ 11 h 712"/>
                      <a:gd name="T76" fmla="*/ 300 w 1321"/>
                      <a:gd name="T77" fmla="*/ 6 h 712"/>
                      <a:gd name="T78" fmla="*/ 360 w 1321"/>
                      <a:gd name="T79" fmla="*/ 4 h 712"/>
                      <a:gd name="T80" fmla="*/ 420 w 1321"/>
                      <a:gd name="T81" fmla="*/ 4 h 712"/>
                      <a:gd name="T82" fmla="*/ 483 w 1321"/>
                      <a:gd name="T83" fmla="*/ 0 h 712"/>
                      <a:gd name="T84" fmla="*/ 483 w 1321"/>
                      <a:gd name="T85" fmla="*/ 0 h 712"/>
                      <a:gd name="T86" fmla="*/ 548 w 1321"/>
                      <a:gd name="T87" fmla="*/ 4 h 712"/>
                      <a:gd name="T88" fmla="*/ 612 w 1321"/>
                      <a:gd name="T89" fmla="*/ 4 h 712"/>
                      <a:gd name="T90" fmla="*/ 674 w 1321"/>
                      <a:gd name="T91" fmla="*/ 7 h 712"/>
                      <a:gd name="T92" fmla="*/ 731 w 1321"/>
                      <a:gd name="T93" fmla="*/ 12 h 712"/>
                      <a:gd name="T94" fmla="*/ 782 w 1321"/>
                      <a:gd name="T95" fmla="*/ 19 h 712"/>
                      <a:gd name="T96" fmla="*/ 830 w 1321"/>
                      <a:gd name="T97" fmla="*/ 27 h 712"/>
                      <a:gd name="T98" fmla="*/ 873 w 1321"/>
                      <a:gd name="T99" fmla="*/ 36 h 712"/>
                      <a:gd name="T100" fmla="*/ 909 w 1321"/>
                      <a:gd name="T101" fmla="*/ 45 h 712"/>
                      <a:gd name="T102" fmla="*/ 940 w 1321"/>
                      <a:gd name="T103" fmla="*/ 55 h 712"/>
                      <a:gd name="T104" fmla="*/ 940 w 1321"/>
                      <a:gd name="T105" fmla="*/ 55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3399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" name="Text Box 61"/>
                <p:cNvSpPr txBox="1">
                  <a:spLocks noChangeArrowheads="1"/>
                </p:cNvSpPr>
                <p:nvPr/>
              </p:nvSpPr>
              <p:spPr bwMode="gray">
                <a:xfrm>
                  <a:off x="3726" y="3360"/>
                  <a:ext cx="106" cy="26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26" name="Group 52"/>
              <p:cNvGrpSpPr>
                <a:grpSpLocks/>
              </p:cNvGrpSpPr>
              <p:nvPr/>
            </p:nvGrpSpPr>
            <p:grpSpPr bwMode="auto">
              <a:xfrm>
                <a:off x="5044761" y="5518065"/>
                <a:ext cx="639359" cy="535815"/>
                <a:chOff x="1824" y="3357"/>
                <a:chExt cx="432" cy="432"/>
              </a:xfrm>
            </p:grpSpPr>
            <p:grpSp>
              <p:nvGrpSpPr>
                <p:cNvPr id="27" name="Group 53"/>
                <p:cNvGrpSpPr>
                  <a:grpSpLocks/>
                </p:cNvGrpSpPr>
                <p:nvPr/>
              </p:nvGrpSpPr>
              <p:grpSpPr bwMode="auto">
                <a:xfrm>
                  <a:off x="1824" y="3357"/>
                  <a:ext cx="432" cy="432"/>
                  <a:chOff x="2016" y="1920"/>
                  <a:chExt cx="1680" cy="1680"/>
                </a:xfrm>
              </p:grpSpPr>
              <p:sp>
                <p:nvSpPr>
                  <p:cNvPr id="30745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CCCC"/>
                      </a:gs>
                      <a:gs pos="100000">
                        <a:srgbClr val="0C3232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746" name="Freeform 5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940 w 1321"/>
                      <a:gd name="T1" fmla="*/ 55 h 712"/>
                      <a:gd name="T2" fmla="*/ 952 w 1321"/>
                      <a:gd name="T3" fmla="*/ 61 h 712"/>
                      <a:gd name="T4" fmla="*/ 955 w 1321"/>
                      <a:gd name="T5" fmla="*/ 67 h 712"/>
                      <a:gd name="T6" fmla="*/ 950 w 1321"/>
                      <a:gd name="T7" fmla="*/ 72 h 712"/>
                      <a:gd name="T8" fmla="*/ 938 w 1321"/>
                      <a:gd name="T9" fmla="*/ 76 h 712"/>
                      <a:gd name="T10" fmla="*/ 919 w 1321"/>
                      <a:gd name="T11" fmla="*/ 81 h 712"/>
                      <a:gd name="T12" fmla="*/ 895 w 1321"/>
                      <a:gd name="T13" fmla="*/ 84 h 712"/>
                      <a:gd name="T14" fmla="*/ 864 w 1321"/>
                      <a:gd name="T15" fmla="*/ 87 h 712"/>
                      <a:gd name="T16" fmla="*/ 829 w 1321"/>
                      <a:gd name="T17" fmla="*/ 91 h 712"/>
                      <a:gd name="T18" fmla="*/ 789 w 1321"/>
                      <a:gd name="T19" fmla="*/ 93 h 712"/>
                      <a:gd name="T20" fmla="*/ 745 w 1321"/>
                      <a:gd name="T21" fmla="*/ 94 h 712"/>
                      <a:gd name="T22" fmla="*/ 699 w 1321"/>
                      <a:gd name="T23" fmla="*/ 95 h 712"/>
                      <a:gd name="T24" fmla="*/ 648 w 1321"/>
                      <a:gd name="T25" fmla="*/ 98 h 712"/>
                      <a:gd name="T26" fmla="*/ 596 w 1321"/>
                      <a:gd name="T27" fmla="*/ 99 h 712"/>
                      <a:gd name="T28" fmla="*/ 575 w 1321"/>
                      <a:gd name="T29" fmla="*/ 100 h 712"/>
                      <a:gd name="T30" fmla="*/ 344 w 1321"/>
                      <a:gd name="T31" fmla="*/ 100 h 712"/>
                      <a:gd name="T32" fmla="*/ 340 w 1321"/>
                      <a:gd name="T33" fmla="*/ 100 h 712"/>
                      <a:gd name="T34" fmla="*/ 295 w 1321"/>
                      <a:gd name="T35" fmla="*/ 99 h 712"/>
                      <a:gd name="T36" fmla="*/ 252 w 1321"/>
                      <a:gd name="T37" fmla="*/ 98 h 712"/>
                      <a:gd name="T38" fmla="*/ 211 w 1321"/>
                      <a:gd name="T39" fmla="*/ 97 h 712"/>
                      <a:gd name="T40" fmla="*/ 171 w 1321"/>
                      <a:gd name="T41" fmla="*/ 94 h 712"/>
                      <a:gd name="T42" fmla="*/ 134 w 1321"/>
                      <a:gd name="T43" fmla="*/ 94 h 712"/>
                      <a:gd name="T44" fmla="*/ 104 w 1321"/>
                      <a:gd name="T45" fmla="*/ 92 h 712"/>
                      <a:gd name="T46" fmla="*/ 73 w 1321"/>
                      <a:gd name="T47" fmla="*/ 90 h 712"/>
                      <a:gd name="T48" fmla="*/ 50 w 1321"/>
                      <a:gd name="T49" fmla="*/ 88 h 712"/>
                      <a:gd name="T50" fmla="*/ 26 w 1321"/>
                      <a:gd name="T51" fmla="*/ 84 h 712"/>
                      <a:gd name="T52" fmla="*/ 18 w 1321"/>
                      <a:gd name="T53" fmla="*/ 81 h 712"/>
                      <a:gd name="T54" fmla="*/ 6 w 1321"/>
                      <a:gd name="T55" fmla="*/ 77 h 712"/>
                      <a:gd name="T56" fmla="*/ 0 w 1321"/>
                      <a:gd name="T57" fmla="*/ 73 h 712"/>
                      <a:gd name="T58" fmla="*/ 0 w 1321"/>
                      <a:gd name="T59" fmla="*/ 72 h 712"/>
                      <a:gd name="T60" fmla="*/ 4 w 1321"/>
                      <a:gd name="T61" fmla="*/ 67 h 712"/>
                      <a:gd name="T62" fmla="*/ 16 w 1321"/>
                      <a:gd name="T63" fmla="*/ 61 h 712"/>
                      <a:gd name="T64" fmla="*/ 34 w 1321"/>
                      <a:gd name="T65" fmla="*/ 52 h 712"/>
                      <a:gd name="T66" fmla="*/ 69 w 1321"/>
                      <a:gd name="T67" fmla="*/ 42 h 712"/>
                      <a:gd name="T68" fmla="*/ 108 w 1321"/>
                      <a:gd name="T69" fmla="*/ 33 h 712"/>
                      <a:gd name="T70" fmla="*/ 148 w 1321"/>
                      <a:gd name="T71" fmla="*/ 24 h 712"/>
                      <a:gd name="T72" fmla="*/ 195 w 1321"/>
                      <a:gd name="T73" fmla="*/ 17 h 712"/>
                      <a:gd name="T74" fmla="*/ 247 w 1321"/>
                      <a:gd name="T75" fmla="*/ 11 h 712"/>
                      <a:gd name="T76" fmla="*/ 300 w 1321"/>
                      <a:gd name="T77" fmla="*/ 6 h 712"/>
                      <a:gd name="T78" fmla="*/ 360 w 1321"/>
                      <a:gd name="T79" fmla="*/ 4 h 712"/>
                      <a:gd name="T80" fmla="*/ 420 w 1321"/>
                      <a:gd name="T81" fmla="*/ 4 h 712"/>
                      <a:gd name="T82" fmla="*/ 483 w 1321"/>
                      <a:gd name="T83" fmla="*/ 0 h 712"/>
                      <a:gd name="T84" fmla="*/ 483 w 1321"/>
                      <a:gd name="T85" fmla="*/ 0 h 712"/>
                      <a:gd name="T86" fmla="*/ 548 w 1321"/>
                      <a:gd name="T87" fmla="*/ 4 h 712"/>
                      <a:gd name="T88" fmla="*/ 612 w 1321"/>
                      <a:gd name="T89" fmla="*/ 4 h 712"/>
                      <a:gd name="T90" fmla="*/ 674 w 1321"/>
                      <a:gd name="T91" fmla="*/ 7 h 712"/>
                      <a:gd name="T92" fmla="*/ 731 w 1321"/>
                      <a:gd name="T93" fmla="*/ 12 h 712"/>
                      <a:gd name="T94" fmla="*/ 782 w 1321"/>
                      <a:gd name="T95" fmla="*/ 19 h 712"/>
                      <a:gd name="T96" fmla="*/ 830 w 1321"/>
                      <a:gd name="T97" fmla="*/ 27 h 712"/>
                      <a:gd name="T98" fmla="*/ 873 w 1321"/>
                      <a:gd name="T99" fmla="*/ 36 h 712"/>
                      <a:gd name="T100" fmla="*/ 909 w 1321"/>
                      <a:gd name="T101" fmla="*/ 45 h 712"/>
                      <a:gd name="T102" fmla="*/ 940 w 1321"/>
                      <a:gd name="T103" fmla="*/ 55 h 712"/>
                      <a:gd name="T104" fmla="*/ 940 w 1321"/>
                      <a:gd name="T105" fmla="*/ 55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33CCCC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5" name="Text Box 56"/>
                <p:cNvSpPr txBox="1">
                  <a:spLocks noChangeArrowheads="1"/>
                </p:cNvSpPr>
                <p:nvPr/>
              </p:nvSpPr>
              <p:spPr bwMode="gray">
                <a:xfrm>
                  <a:off x="1978" y="3438"/>
                  <a:ext cx="110" cy="28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28" name="Group 47"/>
              <p:cNvGrpSpPr>
                <a:grpSpLocks/>
              </p:cNvGrpSpPr>
              <p:nvPr/>
            </p:nvGrpSpPr>
            <p:grpSpPr bwMode="auto">
              <a:xfrm>
                <a:off x="7026351" y="5467204"/>
                <a:ext cx="640771" cy="535815"/>
                <a:chOff x="2640" y="1088"/>
                <a:chExt cx="432" cy="415"/>
              </a:xfrm>
            </p:grpSpPr>
            <p:grpSp>
              <p:nvGrpSpPr>
                <p:cNvPr id="30" name="Group 48"/>
                <p:cNvGrpSpPr>
                  <a:grpSpLocks/>
                </p:cNvGrpSpPr>
                <p:nvPr/>
              </p:nvGrpSpPr>
              <p:grpSpPr bwMode="auto">
                <a:xfrm>
                  <a:off x="2640" y="1088"/>
                  <a:ext cx="432" cy="415"/>
                  <a:chOff x="2016" y="1920"/>
                  <a:chExt cx="1680" cy="1680"/>
                </a:xfrm>
              </p:grpSpPr>
              <p:sp>
                <p:nvSpPr>
                  <p:cNvPr id="30741" name="Oval 4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66"/>
                      </a:gs>
                      <a:gs pos="100000">
                        <a:srgbClr val="6C6C2B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742" name="Freeform 50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940 w 1321"/>
                      <a:gd name="T1" fmla="*/ 55 h 712"/>
                      <a:gd name="T2" fmla="*/ 952 w 1321"/>
                      <a:gd name="T3" fmla="*/ 61 h 712"/>
                      <a:gd name="T4" fmla="*/ 955 w 1321"/>
                      <a:gd name="T5" fmla="*/ 67 h 712"/>
                      <a:gd name="T6" fmla="*/ 950 w 1321"/>
                      <a:gd name="T7" fmla="*/ 72 h 712"/>
                      <a:gd name="T8" fmla="*/ 938 w 1321"/>
                      <a:gd name="T9" fmla="*/ 76 h 712"/>
                      <a:gd name="T10" fmla="*/ 919 w 1321"/>
                      <a:gd name="T11" fmla="*/ 81 h 712"/>
                      <a:gd name="T12" fmla="*/ 895 w 1321"/>
                      <a:gd name="T13" fmla="*/ 84 h 712"/>
                      <a:gd name="T14" fmla="*/ 864 w 1321"/>
                      <a:gd name="T15" fmla="*/ 87 h 712"/>
                      <a:gd name="T16" fmla="*/ 829 w 1321"/>
                      <a:gd name="T17" fmla="*/ 91 h 712"/>
                      <a:gd name="T18" fmla="*/ 789 w 1321"/>
                      <a:gd name="T19" fmla="*/ 93 h 712"/>
                      <a:gd name="T20" fmla="*/ 745 w 1321"/>
                      <a:gd name="T21" fmla="*/ 94 h 712"/>
                      <a:gd name="T22" fmla="*/ 699 w 1321"/>
                      <a:gd name="T23" fmla="*/ 95 h 712"/>
                      <a:gd name="T24" fmla="*/ 648 w 1321"/>
                      <a:gd name="T25" fmla="*/ 98 h 712"/>
                      <a:gd name="T26" fmla="*/ 596 w 1321"/>
                      <a:gd name="T27" fmla="*/ 99 h 712"/>
                      <a:gd name="T28" fmla="*/ 575 w 1321"/>
                      <a:gd name="T29" fmla="*/ 100 h 712"/>
                      <a:gd name="T30" fmla="*/ 344 w 1321"/>
                      <a:gd name="T31" fmla="*/ 100 h 712"/>
                      <a:gd name="T32" fmla="*/ 340 w 1321"/>
                      <a:gd name="T33" fmla="*/ 100 h 712"/>
                      <a:gd name="T34" fmla="*/ 295 w 1321"/>
                      <a:gd name="T35" fmla="*/ 99 h 712"/>
                      <a:gd name="T36" fmla="*/ 252 w 1321"/>
                      <a:gd name="T37" fmla="*/ 98 h 712"/>
                      <a:gd name="T38" fmla="*/ 211 w 1321"/>
                      <a:gd name="T39" fmla="*/ 97 h 712"/>
                      <a:gd name="T40" fmla="*/ 171 w 1321"/>
                      <a:gd name="T41" fmla="*/ 94 h 712"/>
                      <a:gd name="T42" fmla="*/ 134 w 1321"/>
                      <a:gd name="T43" fmla="*/ 94 h 712"/>
                      <a:gd name="T44" fmla="*/ 104 w 1321"/>
                      <a:gd name="T45" fmla="*/ 92 h 712"/>
                      <a:gd name="T46" fmla="*/ 73 w 1321"/>
                      <a:gd name="T47" fmla="*/ 90 h 712"/>
                      <a:gd name="T48" fmla="*/ 50 w 1321"/>
                      <a:gd name="T49" fmla="*/ 88 h 712"/>
                      <a:gd name="T50" fmla="*/ 26 w 1321"/>
                      <a:gd name="T51" fmla="*/ 84 h 712"/>
                      <a:gd name="T52" fmla="*/ 18 w 1321"/>
                      <a:gd name="T53" fmla="*/ 81 h 712"/>
                      <a:gd name="T54" fmla="*/ 6 w 1321"/>
                      <a:gd name="T55" fmla="*/ 77 h 712"/>
                      <a:gd name="T56" fmla="*/ 0 w 1321"/>
                      <a:gd name="T57" fmla="*/ 73 h 712"/>
                      <a:gd name="T58" fmla="*/ 0 w 1321"/>
                      <a:gd name="T59" fmla="*/ 72 h 712"/>
                      <a:gd name="T60" fmla="*/ 4 w 1321"/>
                      <a:gd name="T61" fmla="*/ 67 h 712"/>
                      <a:gd name="T62" fmla="*/ 16 w 1321"/>
                      <a:gd name="T63" fmla="*/ 61 h 712"/>
                      <a:gd name="T64" fmla="*/ 34 w 1321"/>
                      <a:gd name="T65" fmla="*/ 52 h 712"/>
                      <a:gd name="T66" fmla="*/ 69 w 1321"/>
                      <a:gd name="T67" fmla="*/ 42 h 712"/>
                      <a:gd name="T68" fmla="*/ 108 w 1321"/>
                      <a:gd name="T69" fmla="*/ 33 h 712"/>
                      <a:gd name="T70" fmla="*/ 148 w 1321"/>
                      <a:gd name="T71" fmla="*/ 24 h 712"/>
                      <a:gd name="T72" fmla="*/ 195 w 1321"/>
                      <a:gd name="T73" fmla="*/ 17 h 712"/>
                      <a:gd name="T74" fmla="*/ 247 w 1321"/>
                      <a:gd name="T75" fmla="*/ 11 h 712"/>
                      <a:gd name="T76" fmla="*/ 300 w 1321"/>
                      <a:gd name="T77" fmla="*/ 6 h 712"/>
                      <a:gd name="T78" fmla="*/ 360 w 1321"/>
                      <a:gd name="T79" fmla="*/ 4 h 712"/>
                      <a:gd name="T80" fmla="*/ 420 w 1321"/>
                      <a:gd name="T81" fmla="*/ 4 h 712"/>
                      <a:gd name="T82" fmla="*/ 483 w 1321"/>
                      <a:gd name="T83" fmla="*/ 0 h 712"/>
                      <a:gd name="T84" fmla="*/ 483 w 1321"/>
                      <a:gd name="T85" fmla="*/ 0 h 712"/>
                      <a:gd name="T86" fmla="*/ 548 w 1321"/>
                      <a:gd name="T87" fmla="*/ 4 h 712"/>
                      <a:gd name="T88" fmla="*/ 612 w 1321"/>
                      <a:gd name="T89" fmla="*/ 4 h 712"/>
                      <a:gd name="T90" fmla="*/ 674 w 1321"/>
                      <a:gd name="T91" fmla="*/ 7 h 712"/>
                      <a:gd name="T92" fmla="*/ 731 w 1321"/>
                      <a:gd name="T93" fmla="*/ 12 h 712"/>
                      <a:gd name="T94" fmla="*/ 782 w 1321"/>
                      <a:gd name="T95" fmla="*/ 19 h 712"/>
                      <a:gd name="T96" fmla="*/ 830 w 1321"/>
                      <a:gd name="T97" fmla="*/ 27 h 712"/>
                      <a:gd name="T98" fmla="*/ 873 w 1321"/>
                      <a:gd name="T99" fmla="*/ 36 h 712"/>
                      <a:gd name="T100" fmla="*/ 909 w 1321"/>
                      <a:gd name="T101" fmla="*/ 45 h 712"/>
                      <a:gd name="T102" fmla="*/ 940 w 1321"/>
                      <a:gd name="T103" fmla="*/ 55 h 712"/>
                      <a:gd name="T104" fmla="*/ 940 w 1321"/>
                      <a:gd name="T105" fmla="*/ 55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1" name="Text Box 51"/>
                <p:cNvSpPr txBox="1">
                  <a:spLocks noChangeArrowheads="1"/>
                </p:cNvSpPr>
                <p:nvPr/>
              </p:nvSpPr>
              <p:spPr bwMode="gray">
                <a:xfrm>
                  <a:off x="2810" y="1152"/>
                  <a:ext cx="121" cy="27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sp>
            <p:nvSpPr>
              <p:cNvPr id="47" name="Text Box 63"/>
              <p:cNvSpPr txBox="1">
                <a:spLocks noChangeArrowheads="1"/>
              </p:cNvSpPr>
              <p:nvPr/>
            </p:nvSpPr>
            <p:spPr bwMode="auto">
              <a:xfrm>
                <a:off x="6155126" y="3861928"/>
                <a:ext cx="388053" cy="308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8" name="Text Box 67"/>
              <p:cNvSpPr txBox="1">
                <a:spLocks noChangeArrowheads="1"/>
              </p:cNvSpPr>
              <p:nvPr/>
            </p:nvSpPr>
            <p:spPr bwMode="auto">
              <a:xfrm>
                <a:off x="5147418" y="5589290"/>
                <a:ext cx="384984" cy="308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9" name="Text Box 65"/>
              <p:cNvSpPr txBox="1">
                <a:spLocks noChangeArrowheads="1"/>
              </p:cNvSpPr>
              <p:nvPr/>
            </p:nvSpPr>
            <p:spPr bwMode="auto">
              <a:xfrm>
                <a:off x="7164368" y="5517668"/>
                <a:ext cx="384985" cy="307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31" name="Группа 70"/>
            <p:cNvGrpSpPr>
              <a:grpSpLocks/>
            </p:cNvGrpSpPr>
            <p:nvPr/>
          </p:nvGrpSpPr>
          <p:grpSpPr bwMode="auto">
            <a:xfrm>
              <a:off x="4355979" y="3501008"/>
              <a:ext cx="4104457" cy="2826976"/>
              <a:chOff x="4427984" y="3501009"/>
              <a:chExt cx="3744416" cy="2826976"/>
            </a:xfrm>
          </p:grpSpPr>
          <p:sp>
            <p:nvSpPr>
              <p:cNvPr id="40" name="Text Box 25"/>
              <p:cNvSpPr txBox="1">
                <a:spLocks noChangeArrowheads="1"/>
              </p:cNvSpPr>
              <p:nvPr/>
            </p:nvSpPr>
            <p:spPr bwMode="auto">
              <a:xfrm>
                <a:off x="5219962" y="3501009"/>
                <a:ext cx="2084895" cy="261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1400" dirty="0">
                    <a:solidFill>
                      <a:schemeClr val="accent4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Предупреждение</a:t>
                </a:r>
                <a:endParaRPr lang="en-US" sz="1400" dirty="0">
                  <a:solidFill>
                    <a:schemeClr val="accent4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  <p:sp>
            <p:nvSpPr>
              <p:cNvPr id="41" name="Text Box 23"/>
              <p:cNvSpPr txBox="1">
                <a:spLocks noChangeArrowheads="1"/>
              </p:cNvSpPr>
              <p:nvPr/>
            </p:nvSpPr>
            <p:spPr bwMode="auto">
              <a:xfrm>
                <a:off x="6538063" y="6066774"/>
                <a:ext cx="1634334" cy="261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1400" dirty="0">
                    <a:solidFill>
                      <a:schemeClr val="accent4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Реабилитация</a:t>
                </a:r>
                <a:endParaRPr lang="en-US" sz="1400" dirty="0">
                  <a:solidFill>
                    <a:schemeClr val="accent4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  <p:sp>
            <p:nvSpPr>
              <p:cNvPr id="42" name="Text Box 24"/>
              <p:cNvSpPr txBox="1">
                <a:spLocks noChangeArrowheads="1"/>
              </p:cNvSpPr>
              <p:nvPr/>
            </p:nvSpPr>
            <p:spPr bwMode="auto">
              <a:xfrm>
                <a:off x="4427981" y="6066774"/>
                <a:ext cx="1858215" cy="261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1400" dirty="0">
                    <a:solidFill>
                      <a:schemeClr val="accent4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Обеспечение</a:t>
                </a:r>
                <a:endParaRPr lang="en-US" sz="1400" dirty="0">
                  <a:solidFill>
                    <a:schemeClr val="accent4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p:grpSp>
      </p:grp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0969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algn="ctr" defTabSz="957263"/>
            <a:r>
              <a:rPr lang="ru-RU" b="1" dirty="0">
                <a:latin typeface="Garamond" pitchFamily="18" charset="0"/>
              </a:rPr>
              <a:t>Приоритетные направления </a:t>
            </a:r>
          </a:p>
          <a:p>
            <a:pPr algn="ctr" defTabSz="957263"/>
            <a:r>
              <a:rPr lang="ru-RU" b="1" dirty="0">
                <a:latin typeface="Garamond" pitchFamily="18" charset="0"/>
              </a:rPr>
              <a:t>в страховании от несчастных случаев на производстве </a:t>
            </a:r>
          </a:p>
          <a:p>
            <a:pPr algn="ctr" defTabSz="957263"/>
            <a:r>
              <a:rPr lang="ru-RU" b="1" dirty="0">
                <a:latin typeface="Garamond" pitchFamily="18" charset="0"/>
              </a:rPr>
              <a:t>и профессиональных заболеваний</a:t>
            </a:r>
            <a:endParaRPr lang="ru-RU" sz="1600" b="1" dirty="0">
              <a:latin typeface="Garamond" pitchFamily="18" charset="0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22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800" b="1" dirty="0" smtClean="0">
                <a:latin typeface="Calibri" pitchFamily="34" charset="0"/>
              </a:rPr>
              <a:t>	Концепция направлена на совершенствование системы обязательного социального страхования от несчастных случаев на производстве и профессиональных заболеваний и определяет этапы реформирования действующего законодательства и введение новых направлений деятельности Фонда.</a:t>
            </a:r>
            <a:endParaRPr lang="en-US" sz="1800" b="1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Цели Концепции:</a:t>
            </a:r>
            <a:endParaRPr lang="ru-RU" b="1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800" b="1" dirty="0" smtClean="0">
                <a:latin typeface="Calibri" pitchFamily="34" charset="0"/>
              </a:rPr>
              <a:t>предупреждение производственного травматизма и профессиональной заболеваемости;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800" b="1" dirty="0" smtClean="0">
                <a:latin typeface="Calibri" pitchFamily="34" charset="0"/>
              </a:rPr>
              <a:t>снижение случаев </a:t>
            </a:r>
            <a:r>
              <a:rPr lang="ru-RU" sz="1800" b="1" dirty="0" err="1" smtClean="0">
                <a:latin typeface="Calibri" pitchFamily="34" charset="0"/>
              </a:rPr>
              <a:t>инвалидизации</a:t>
            </a:r>
            <a:r>
              <a:rPr lang="ru-RU" sz="1800" b="1" dirty="0" smtClean="0">
                <a:latin typeface="Calibri" pitchFamily="34" charset="0"/>
              </a:rPr>
              <a:t>* и возвращение застрахованных, повредивших здоровье на производстве, к трудовой деятельности за счет проведения комплексной реабилитации оптимизация системы страхования.</a:t>
            </a:r>
          </a:p>
          <a:p>
            <a:pPr>
              <a:buFontTx/>
              <a:buNone/>
            </a:pPr>
            <a:r>
              <a:rPr lang="ru-RU" sz="1300" b="1" dirty="0" smtClean="0">
                <a:latin typeface="+mj-lt"/>
              </a:rPr>
              <a:t>	* </a:t>
            </a:r>
            <a:r>
              <a:rPr lang="ru-RU" sz="1300" b="1" i="1" dirty="0" err="1" smtClean="0">
                <a:latin typeface="+mj-lt"/>
              </a:rPr>
              <a:t>Инвали́дизация</a:t>
            </a:r>
            <a:r>
              <a:rPr lang="ru-RU" sz="1300" i="1" dirty="0" smtClean="0">
                <a:latin typeface="+mj-lt"/>
              </a:rPr>
              <a:t> —  </a:t>
            </a:r>
            <a:r>
              <a:rPr lang="ru-RU" sz="1400" i="1" dirty="0" smtClean="0">
                <a:latin typeface="+mj-lt"/>
              </a:rPr>
              <a:t>у</a:t>
            </a:r>
            <a:r>
              <a:rPr lang="ru-RU" sz="1400" i="1" dirty="0" smtClean="0"/>
              <a:t>трата трудоспособности вследствие болезни, увечья, переход на положение инвалида</a:t>
            </a:r>
            <a:endParaRPr lang="ru-RU" sz="1300" b="1" i="1" dirty="0" smtClean="0">
              <a:latin typeface="+mj-lt"/>
            </a:endParaRPr>
          </a:p>
          <a:p>
            <a:pPr>
              <a:buFontTx/>
              <a:buNone/>
            </a:pPr>
            <a:endParaRPr lang="ru-RU" sz="1800" b="1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ru-RU" sz="2000" b="1" i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23</a:t>
            </a:fld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2844" y="214290"/>
            <a:ext cx="8572528" cy="10969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algn="ctr" defTabSz="957263"/>
            <a:r>
              <a:rPr lang="ru-RU" b="1" dirty="0">
                <a:latin typeface="Garamond" pitchFamily="18" charset="0"/>
              </a:rPr>
              <a:t>Приоритетные направления </a:t>
            </a:r>
          </a:p>
          <a:p>
            <a:pPr algn="ctr" defTabSz="957263"/>
            <a:r>
              <a:rPr lang="ru-RU" b="1" dirty="0">
                <a:latin typeface="Garamond" pitchFamily="18" charset="0"/>
              </a:rPr>
              <a:t>в страховании от несчастных случаев на производстве </a:t>
            </a:r>
          </a:p>
          <a:p>
            <a:pPr algn="ctr" defTabSz="957263"/>
            <a:r>
              <a:rPr lang="ru-RU" b="1" dirty="0">
                <a:latin typeface="Garamond" pitchFamily="18" charset="0"/>
              </a:rPr>
              <a:t>и профессиональных заболеваний</a:t>
            </a:r>
            <a:endParaRPr lang="ru-RU" sz="1600" b="1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 rot="10800000">
            <a:off x="-8054" y="7142"/>
            <a:ext cx="360363" cy="6850858"/>
          </a:xfrm>
          <a:prstGeom prst="rect">
            <a:avLst/>
          </a:prstGeom>
          <a:gradFill rotWithShape="1">
            <a:gsLst>
              <a:gs pos="0">
                <a:srgbClr val="0033CC">
                  <a:alpha val="48000"/>
                </a:srgbClr>
              </a:gs>
              <a:gs pos="53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63050" cy="373063"/>
            <a:chOff x="-8" y="-8"/>
            <a:chExt cx="5772" cy="235"/>
          </a:xfrm>
        </p:grpSpPr>
        <p:pic>
          <p:nvPicPr>
            <p:cNvPr id="2254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" y="-8"/>
              <a:ext cx="577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 rot="5400000">
              <a:off x="2764" y="-2774"/>
              <a:ext cx="227" cy="5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0" y="0"/>
            <a:ext cx="1979613" cy="1773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8F8F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58888" y="352425"/>
            <a:ext cx="7019925" cy="700088"/>
            <a:chOff x="672" y="144"/>
            <a:chExt cx="4944" cy="672"/>
          </a:xfrm>
        </p:grpSpPr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>
              <a:off x="714" y="144"/>
              <a:ext cx="0" cy="67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672" y="144"/>
              <a:ext cx="494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755650" y="115888"/>
            <a:ext cx="83883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endParaRPr lang="ru-RU" sz="100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428625" y="2428868"/>
            <a:ext cx="842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300" dirty="0"/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285720" y="1"/>
            <a:ext cx="8501122" cy="135729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algn="ctr" defTabSz="957263"/>
            <a:r>
              <a:rPr lang="ru-RU" sz="1800" dirty="0"/>
              <a:t>         </a:t>
            </a:r>
            <a:endParaRPr lang="ru-RU" sz="1800" b="1" dirty="0">
              <a:latin typeface="Garamond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715" y="1465363"/>
            <a:ext cx="755650" cy="692150"/>
            <a:chOff x="3243" y="2160"/>
            <a:chExt cx="2086" cy="1860"/>
          </a:xfrm>
        </p:grpSpPr>
        <p:pic>
          <p:nvPicPr>
            <p:cNvPr id="22541" name="Picture 5" descr="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3" y="2160"/>
              <a:ext cx="208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34" y="2296"/>
              <a:ext cx="1814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24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Минздравсоцразвития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01.03.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2012 г. N 181н «Об утверждении </a:t>
            </a:r>
          </a:p>
          <a:p>
            <a:pPr lvl="0"/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типового перечня </a:t>
            </a: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реализуемых работодателем мероприятий по улучшению условий и охраны труда и снижению уровней профессиональных рисков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4348" y="5143512"/>
            <a:ext cx="785818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ВАЖНО!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Конкретный перечень мероприятий по улучшению условий и охраны труда и снижению уровней профессиональных рисков </a:t>
            </a: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</a:rPr>
              <a:t>определяется работодателем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исходя из специфики его деятельности.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1857364"/>
            <a:ext cx="7786742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соответствии со ст.226 Трудового кодекса РФ.</a:t>
            </a: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Финансирование мероприятий по улучшению условий и охраны труда работодателями (за исключением государственных унитарных предприятий и федеральных учреждений) осуществляется в размере не менее 0,2 процента суммы затрат на производство продукции (работ, услуг).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hlinkClick r:id="rId6"/>
              </a:rPr>
              <a:t>Типовой перечень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ежегодно реализуемых работодателем за счет указанных средств мероприятий по улучшению условий и охраны труда и снижению уровней профессиональных рисков устанавливается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труда.</a:t>
            </a: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 rot="10800000">
            <a:off x="-8054" y="7142"/>
            <a:ext cx="360363" cy="6850858"/>
          </a:xfrm>
          <a:prstGeom prst="rect">
            <a:avLst/>
          </a:prstGeom>
          <a:gradFill rotWithShape="1">
            <a:gsLst>
              <a:gs pos="0">
                <a:srgbClr val="0033CC">
                  <a:alpha val="48000"/>
                </a:srgbClr>
              </a:gs>
              <a:gs pos="53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63050" cy="373063"/>
            <a:chOff x="-8" y="-8"/>
            <a:chExt cx="5772" cy="235"/>
          </a:xfrm>
        </p:grpSpPr>
        <p:pic>
          <p:nvPicPr>
            <p:cNvPr id="2254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" y="-8"/>
              <a:ext cx="577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 rot="5400000">
              <a:off x="2764" y="-2774"/>
              <a:ext cx="227" cy="5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0" y="0"/>
            <a:ext cx="1979613" cy="1773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8F8F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58888" y="352425"/>
            <a:ext cx="7019925" cy="700088"/>
            <a:chOff x="672" y="144"/>
            <a:chExt cx="4944" cy="672"/>
          </a:xfrm>
        </p:grpSpPr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>
              <a:off x="714" y="144"/>
              <a:ext cx="0" cy="67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672" y="144"/>
              <a:ext cx="494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755650" y="115888"/>
            <a:ext cx="83883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endParaRPr lang="ru-RU" sz="100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428625" y="2428868"/>
            <a:ext cx="842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300" dirty="0"/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0" y="1"/>
            <a:ext cx="9144000" cy="8572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algn="ctr" defTabSz="957263"/>
            <a:r>
              <a:rPr lang="ru-RU" sz="1800" dirty="0"/>
              <a:t>         </a:t>
            </a:r>
            <a:endParaRPr lang="ru-RU" sz="1800" b="1" dirty="0">
              <a:latin typeface="Garamond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857232"/>
            <a:ext cx="1071538" cy="1143008"/>
            <a:chOff x="3243" y="2160"/>
            <a:chExt cx="2086" cy="1860"/>
          </a:xfrm>
        </p:grpSpPr>
        <p:pic>
          <p:nvPicPr>
            <p:cNvPr id="22541" name="Picture 5" descr="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3" y="2160"/>
              <a:ext cx="208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34" y="2296"/>
              <a:ext cx="1814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25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Типовой перечень </a:t>
            </a: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реализуемых работодателем мероприятий по улучшению условий и охраны труда и снижению уровней профессиональных рисков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1000100" y="1357298"/>
          <a:ext cx="771530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 rot="10800000">
            <a:off x="-8054" y="7142"/>
            <a:ext cx="360363" cy="6850858"/>
          </a:xfrm>
          <a:prstGeom prst="rect">
            <a:avLst/>
          </a:prstGeom>
          <a:gradFill rotWithShape="1">
            <a:gsLst>
              <a:gs pos="0">
                <a:srgbClr val="0033CC">
                  <a:alpha val="48000"/>
                </a:srgbClr>
              </a:gs>
              <a:gs pos="53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63050" cy="373063"/>
            <a:chOff x="-8" y="-8"/>
            <a:chExt cx="5772" cy="235"/>
          </a:xfrm>
        </p:grpSpPr>
        <p:pic>
          <p:nvPicPr>
            <p:cNvPr id="2254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" y="-8"/>
              <a:ext cx="577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 rot="5400000">
              <a:off x="2764" y="-2774"/>
              <a:ext cx="227" cy="5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0" y="0"/>
            <a:ext cx="1979613" cy="1773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8F8F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58888" y="352425"/>
            <a:ext cx="7019925" cy="700088"/>
            <a:chOff x="672" y="144"/>
            <a:chExt cx="4944" cy="672"/>
          </a:xfrm>
        </p:grpSpPr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>
              <a:off x="714" y="144"/>
              <a:ext cx="0" cy="67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672" y="144"/>
              <a:ext cx="494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755650" y="115888"/>
            <a:ext cx="83883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endParaRPr lang="ru-RU" sz="100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428625" y="2428868"/>
            <a:ext cx="842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300" dirty="0"/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0" y="1"/>
            <a:ext cx="9144000" cy="10715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Типовой перечень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реализуемых работодателем мероприятий по улучшению условий и охраны труда и снижению уровней профессиональных рисков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26</a:t>
            </a:fld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571472" y="1142984"/>
          <a:ext cx="8072494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 rot="10800000">
            <a:off x="-8054" y="7142"/>
            <a:ext cx="360363" cy="6850858"/>
          </a:xfrm>
          <a:prstGeom prst="rect">
            <a:avLst/>
          </a:prstGeom>
          <a:gradFill rotWithShape="1">
            <a:gsLst>
              <a:gs pos="0">
                <a:srgbClr val="0033CC">
                  <a:alpha val="48000"/>
                </a:srgbClr>
              </a:gs>
              <a:gs pos="53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63050" cy="373063"/>
            <a:chOff x="-8" y="-8"/>
            <a:chExt cx="5772" cy="235"/>
          </a:xfrm>
        </p:grpSpPr>
        <p:pic>
          <p:nvPicPr>
            <p:cNvPr id="2254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" y="-8"/>
              <a:ext cx="577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 rot="5400000">
              <a:off x="2764" y="-2774"/>
              <a:ext cx="227" cy="5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0" y="0"/>
            <a:ext cx="1979613" cy="1773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8F8F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58888" y="352425"/>
            <a:ext cx="7019925" cy="700088"/>
            <a:chOff x="672" y="144"/>
            <a:chExt cx="4944" cy="672"/>
          </a:xfrm>
        </p:grpSpPr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>
              <a:off x="714" y="144"/>
              <a:ext cx="0" cy="67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672" y="144"/>
              <a:ext cx="494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755650" y="115888"/>
            <a:ext cx="83883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endParaRPr lang="ru-RU" sz="100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428625" y="2428868"/>
            <a:ext cx="842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300" dirty="0"/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Типовой перечень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реализуемых работодателем мероприятий по улучшению условий и охраны труда и снижению уровней профессиональных рисков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715" y="1465363"/>
            <a:ext cx="755650" cy="692150"/>
            <a:chOff x="3243" y="2160"/>
            <a:chExt cx="2086" cy="1860"/>
          </a:xfrm>
        </p:grpSpPr>
        <p:pic>
          <p:nvPicPr>
            <p:cNvPr id="22541" name="Picture 5" descr="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3" y="2160"/>
              <a:ext cx="208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34" y="2296"/>
              <a:ext cx="1814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27</a:t>
            </a:fld>
            <a:endParaRPr lang="ru-RU" dirty="0"/>
          </a:p>
        </p:txBody>
      </p:sp>
      <p:graphicFrame>
        <p:nvGraphicFramePr>
          <p:cNvPr id="21" name="Схема 20"/>
          <p:cNvGraphicFramePr/>
          <p:nvPr/>
        </p:nvGraphicFramePr>
        <p:xfrm>
          <a:off x="142844" y="1071546"/>
          <a:ext cx="878684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 rot="10800000">
            <a:off x="-8054" y="7142"/>
            <a:ext cx="360363" cy="6850858"/>
          </a:xfrm>
          <a:prstGeom prst="rect">
            <a:avLst/>
          </a:prstGeom>
          <a:gradFill rotWithShape="1">
            <a:gsLst>
              <a:gs pos="0">
                <a:srgbClr val="0033CC">
                  <a:alpha val="48000"/>
                </a:srgbClr>
              </a:gs>
              <a:gs pos="53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63050" cy="373063"/>
            <a:chOff x="-8" y="-8"/>
            <a:chExt cx="5772" cy="235"/>
          </a:xfrm>
        </p:grpSpPr>
        <p:pic>
          <p:nvPicPr>
            <p:cNvPr id="2254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" y="-8"/>
              <a:ext cx="577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 rot="5400000">
              <a:off x="2764" y="-2774"/>
              <a:ext cx="227" cy="5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0" y="0"/>
            <a:ext cx="1979613" cy="1773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8F8F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58888" y="352425"/>
            <a:ext cx="7019925" cy="700088"/>
            <a:chOff x="672" y="144"/>
            <a:chExt cx="4944" cy="672"/>
          </a:xfrm>
        </p:grpSpPr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>
              <a:off x="714" y="144"/>
              <a:ext cx="0" cy="67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672" y="144"/>
              <a:ext cx="494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755650" y="115888"/>
            <a:ext cx="83883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endParaRPr lang="ru-RU" sz="100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428625" y="2428868"/>
            <a:ext cx="842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300" dirty="0"/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0" y="1"/>
            <a:ext cx="9144000" cy="10715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Типовой перечень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реализуемых работодателем мероприятий по улучшению условий и охраны труда и снижению уровней профессиональных рисков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715" y="1465363"/>
            <a:ext cx="755650" cy="692150"/>
            <a:chOff x="3243" y="2160"/>
            <a:chExt cx="2086" cy="1860"/>
          </a:xfrm>
        </p:grpSpPr>
        <p:pic>
          <p:nvPicPr>
            <p:cNvPr id="22541" name="Picture 5" descr="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3" y="2160"/>
              <a:ext cx="208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34" y="2296"/>
              <a:ext cx="1814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28</a:t>
            </a:fld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142844" y="1214422"/>
          <a:ext cx="857256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63050" cy="373063"/>
            <a:chOff x="-8" y="-8"/>
            <a:chExt cx="5772" cy="235"/>
          </a:xfrm>
        </p:grpSpPr>
        <p:pic>
          <p:nvPicPr>
            <p:cNvPr id="2254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" y="-8"/>
              <a:ext cx="577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 rot="5400000">
              <a:off x="2764" y="-2774"/>
              <a:ext cx="227" cy="5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0" y="0"/>
            <a:ext cx="1979613" cy="1773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8F8F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58888" y="352425"/>
            <a:ext cx="7019925" cy="700088"/>
            <a:chOff x="672" y="144"/>
            <a:chExt cx="4944" cy="672"/>
          </a:xfrm>
        </p:grpSpPr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>
              <a:off x="714" y="144"/>
              <a:ext cx="0" cy="67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672" y="144"/>
              <a:ext cx="494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755650" y="115888"/>
            <a:ext cx="83883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endParaRPr lang="ru-RU" sz="100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428625" y="2428868"/>
            <a:ext cx="842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300" dirty="0"/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0" y="1"/>
            <a:ext cx="9144000" cy="12858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Типовой перечень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реализуемых работодателем мероприятий по улучшению условий и охраны труда и снижению уровней профессиональных рисков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715" y="1465363"/>
            <a:ext cx="755650" cy="692150"/>
            <a:chOff x="3243" y="2160"/>
            <a:chExt cx="2086" cy="1860"/>
          </a:xfrm>
        </p:grpSpPr>
        <p:pic>
          <p:nvPicPr>
            <p:cNvPr id="22541" name="Picture 5" descr="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3" y="2160"/>
              <a:ext cx="208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34" y="2296"/>
              <a:ext cx="1814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29</a:t>
            </a:fld>
            <a:endParaRPr lang="ru-RU" dirty="0"/>
          </a:p>
        </p:txBody>
      </p:sp>
      <p:graphicFrame>
        <p:nvGraphicFramePr>
          <p:cNvPr id="21" name="Схема 20"/>
          <p:cNvGraphicFramePr/>
          <p:nvPr/>
        </p:nvGraphicFramePr>
        <p:xfrm>
          <a:off x="214282" y="1357298"/>
          <a:ext cx="8501122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260350"/>
            <a:ext cx="6372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41338"/>
            <a:endParaRPr lang="ru-RU" sz="1600" b="1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13315" name="Rectangle 1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0" y="0"/>
            <a:ext cx="8964610" cy="1404938"/>
            <a:chOff x="-1646" y="0"/>
            <a:chExt cx="9145646" cy="1404136"/>
          </a:xfrm>
        </p:grpSpPr>
        <p:pic>
          <p:nvPicPr>
            <p:cNvPr id="7184" name="Picture 5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646" y="0"/>
              <a:ext cx="782789" cy="428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328" name="Rectangle 4"/>
            <p:cNvSpPr>
              <a:spLocks noChangeArrowheads="1"/>
            </p:cNvSpPr>
            <p:nvPr/>
          </p:nvSpPr>
          <p:spPr bwMode="auto">
            <a:xfrm>
              <a:off x="-1646" y="285728"/>
              <a:ext cx="9145646" cy="1071570"/>
            </a:xfrm>
            <a:prstGeom prst="rect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/>
            </a:gra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541338" algn="ctr">
                <a:lnSpc>
                  <a:spcPct val="90000"/>
                </a:lnSpc>
              </a:pPr>
              <a:r>
                <a:rPr lang="ru-RU" sz="1600" b="1">
                  <a:latin typeface="Garamond" pitchFamily="18" charset="0"/>
                </a:rPr>
                <a:t>Федеральный закон от 24.07.98 № 125-ФЗ </a:t>
              </a:r>
            </a:p>
            <a:p>
              <a:pPr marL="541338" algn="ctr">
                <a:lnSpc>
                  <a:spcPct val="90000"/>
                </a:lnSpc>
              </a:pPr>
              <a:r>
                <a:rPr lang="ru-RU" sz="1600" b="1">
                  <a:latin typeface="Garamond" pitchFamily="18" charset="0"/>
                </a:rPr>
                <a:t>«Об обязательном социальном страховании  от несчастных случаев на производстве </a:t>
              </a:r>
              <a:br>
                <a:rPr lang="ru-RU" sz="1600" b="1">
                  <a:latin typeface="Garamond" pitchFamily="18" charset="0"/>
                </a:rPr>
              </a:br>
              <a:r>
                <a:rPr lang="ru-RU" sz="1600" b="1">
                  <a:latin typeface="Garamond" pitchFamily="18" charset="0"/>
                </a:rPr>
                <a:t>и профессиональных заболеваний»</a:t>
              </a:r>
            </a:p>
          </p:txBody>
        </p:sp>
        <p:sp>
          <p:nvSpPr>
            <p:cNvPr id="13329" name="Rectangle 4"/>
            <p:cNvSpPr>
              <a:spLocks noChangeArrowheads="1"/>
            </p:cNvSpPr>
            <p:nvPr/>
          </p:nvSpPr>
          <p:spPr bwMode="auto">
            <a:xfrm>
              <a:off x="-1646" y="332566"/>
              <a:ext cx="9145646" cy="1071570"/>
            </a:xfrm>
            <a:prstGeom prst="rect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/>
            </a:gra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541338" algn="ctr">
                <a:lnSpc>
                  <a:spcPct val="90000"/>
                </a:lnSpc>
              </a:pPr>
              <a:r>
                <a:rPr lang="ru-RU" sz="1600" b="1" dirty="0">
                  <a:latin typeface="Garamond" pitchFamily="18" charset="0"/>
                </a:rPr>
                <a:t>Федеральный закон от 24.07.98 № 125-ФЗ </a:t>
              </a:r>
            </a:p>
            <a:p>
              <a:pPr marL="541338" algn="ctr">
                <a:lnSpc>
                  <a:spcPct val="90000"/>
                </a:lnSpc>
              </a:pPr>
              <a:r>
                <a:rPr lang="ru-RU" sz="1600" b="1" dirty="0">
                  <a:latin typeface="Garamond" pitchFamily="18" charset="0"/>
                </a:rPr>
                <a:t>«Об обязательном социальном страховании  от несчастных случаев на производстве </a:t>
              </a:r>
              <a:br>
                <a:rPr lang="ru-RU" sz="1600" b="1" dirty="0">
                  <a:latin typeface="Garamond" pitchFamily="18" charset="0"/>
                </a:rPr>
              </a:br>
              <a:r>
                <a:rPr lang="ru-RU" sz="1600" b="1" dirty="0">
                  <a:latin typeface="Garamond" pitchFamily="18" charset="0"/>
                </a:rPr>
                <a:t>и профессиональных заболеваний»</a:t>
              </a:r>
            </a:p>
          </p:txBody>
        </p:sp>
      </p:grpSp>
      <p:pic>
        <p:nvPicPr>
          <p:cNvPr id="15379" name="Picture 19" descr="20120909davs-sintes-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4508500"/>
            <a:ext cx="4103687" cy="19669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4995" name="AutoShape 3"/>
          <p:cNvSpPr>
            <a:spLocks noChangeArrowheads="1"/>
          </p:cNvSpPr>
          <p:nvPr/>
        </p:nvSpPr>
        <p:spPr bwMode="gray">
          <a:xfrm>
            <a:off x="2700338" y="1484313"/>
            <a:ext cx="6227762" cy="12255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2A3D6C"/>
              </a:gs>
              <a:gs pos="50000">
                <a:srgbClr val="5B84E9"/>
              </a:gs>
              <a:gs pos="100000">
                <a:srgbClr val="2A3D6C"/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FFCC66">
                <a:alpha val="50000"/>
              </a:srgbClr>
            </a:outerShdw>
          </a:effectLst>
        </p:spPr>
        <p:txBody>
          <a:bodyPr wrap="none" anchor="ctr"/>
          <a:lstStyle/>
          <a:p>
            <a:pPr marL="88900" algn="just">
              <a:buFontTx/>
              <a:buChar char="-"/>
              <a:defRPr/>
            </a:pP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Обеспечение социальной защиты застрахованных </a:t>
            </a:r>
          </a:p>
          <a:p>
            <a:pPr marL="88900" algn="just">
              <a:defRPr/>
            </a:pP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экономической заинтересованности субъектов </a:t>
            </a:r>
          </a:p>
          <a:p>
            <a:pPr marL="88900" algn="just">
              <a:defRPr/>
            </a:pP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страхования в снижении профессионального риска;</a:t>
            </a:r>
            <a:endParaRPr kumimoji="1"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gray">
          <a:xfrm>
            <a:off x="2843213" y="2781300"/>
            <a:ext cx="6300787" cy="165576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285D6E"/>
              </a:gs>
              <a:gs pos="50000">
                <a:srgbClr val="57C9ED"/>
              </a:gs>
              <a:gs pos="100000">
                <a:srgbClr val="285D6E"/>
              </a:gs>
            </a:gsLst>
            <a:lin ang="27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FFCC66">
                <a:alpha val="50000"/>
              </a:srgbClr>
            </a:outerShdw>
          </a:effectLst>
        </p:spPr>
        <p:txBody>
          <a:bodyPr wrap="none" anchor="ctr"/>
          <a:lstStyle/>
          <a:p>
            <a:pPr marL="88900">
              <a:defRPr/>
            </a:pP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-Возмещение вреда, причиненного жизни и здоровью</a:t>
            </a:r>
          </a:p>
          <a:p>
            <a:pPr marL="88900">
              <a:defRPr/>
            </a:pP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застрахованного путем предоставления </a:t>
            </a:r>
          </a:p>
          <a:p>
            <a:pPr marL="88900">
              <a:defRPr/>
            </a:pP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застрахованному в полном объеме всех необходимых </a:t>
            </a:r>
          </a:p>
          <a:p>
            <a:pPr marL="88900">
              <a:defRPr/>
            </a:pP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видов обеспечения по страхованию, в том числе </a:t>
            </a:r>
          </a:p>
          <a:p>
            <a:pPr marL="88900">
              <a:defRPr/>
            </a:pP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оплату на медицинскую, социальную и </a:t>
            </a:r>
          </a:p>
          <a:p>
            <a:pPr marL="88900">
              <a:defRPr/>
            </a:pP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профессиональную реабилитацию</a:t>
            </a:r>
            <a:endParaRPr kumimoji="1"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83" name="Picture 23" descr="201302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652963"/>
            <a:ext cx="2376487" cy="1811337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362" name="AutoShape 2"/>
          <p:cNvSpPr>
            <a:spLocks noChangeArrowheads="1"/>
          </p:cNvSpPr>
          <p:nvPr/>
        </p:nvSpPr>
        <p:spPr bwMode="gray">
          <a:xfrm>
            <a:off x="684213" y="1196975"/>
            <a:ext cx="2374900" cy="4032250"/>
          </a:xfrm>
          <a:prstGeom prst="rightArrow">
            <a:avLst>
              <a:gd name="adj1" fmla="val 86065"/>
              <a:gd name="adj2" fmla="val 25000"/>
            </a:avLst>
          </a:prstGeom>
          <a:gradFill rotWithShape="1">
            <a:gsLst>
              <a:gs pos="0">
                <a:srgbClr val="FFFFFF">
                  <a:alpha val="51999"/>
                </a:srgbClr>
              </a:gs>
              <a:gs pos="100000">
                <a:srgbClr val="FF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gray">
          <a:xfrm>
            <a:off x="0" y="1628775"/>
            <a:ext cx="2195513" cy="3200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r"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ЗАДАЧИ</a:t>
            </a: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обязательного социального страхования </a:t>
            </a:r>
          </a:p>
          <a:p>
            <a:pPr algn="r"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от несчастных случаев на производстве и профессиональных заболеваний</a:t>
            </a: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85" name="Picture 25" descr="travm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5157788"/>
            <a:ext cx="2016125" cy="136048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4998" name="AutoShape 6"/>
          <p:cNvSpPr>
            <a:spLocks noChangeArrowheads="1"/>
          </p:cNvSpPr>
          <p:nvPr/>
        </p:nvSpPr>
        <p:spPr bwMode="gray">
          <a:xfrm>
            <a:off x="2987675" y="4508500"/>
            <a:ext cx="5976938" cy="11525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2F634D"/>
              </a:gs>
              <a:gs pos="50000">
                <a:srgbClr val="65D7A6"/>
              </a:gs>
              <a:gs pos="100000">
                <a:srgbClr val="2F634D"/>
              </a:gs>
            </a:gsLst>
            <a:lin ang="27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FFCC66">
                <a:alpha val="50000"/>
              </a:srgbClr>
            </a:outerShdw>
          </a:effectLst>
        </p:spPr>
        <p:txBody>
          <a:bodyPr wrap="none" anchor="ctr"/>
          <a:lstStyle/>
          <a:p>
            <a:pPr marL="88900" eaLnBrk="0" hangingPunct="0">
              <a:defRPr/>
            </a:pPr>
            <a:r>
              <a:rPr kumimoji="1"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kumimoji="1"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Обеспечение предупредительных </a:t>
            </a: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мер по </a:t>
            </a:r>
            <a:r>
              <a:rPr kumimoji="1"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1"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сокращению производственного </a:t>
            </a: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травматизма и  </a:t>
            </a:r>
          </a:p>
          <a:p>
            <a:pPr marL="88900" eaLnBrk="0" hangingPunct="0">
              <a:defRPr/>
            </a:pPr>
            <a:r>
              <a:rPr kumimoji="1"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профессиональных заболеваний</a:t>
            </a:r>
            <a:endParaRPr kumimoji="1"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3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63050" cy="373063"/>
            <a:chOff x="-8" y="-8"/>
            <a:chExt cx="5772" cy="235"/>
          </a:xfrm>
        </p:grpSpPr>
        <p:pic>
          <p:nvPicPr>
            <p:cNvPr id="2254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" y="-8"/>
              <a:ext cx="577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 rot="5400000">
              <a:off x="2764" y="-2774"/>
              <a:ext cx="227" cy="5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0" y="0"/>
            <a:ext cx="1979613" cy="1773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8F8F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58888" y="352425"/>
            <a:ext cx="7019925" cy="700088"/>
            <a:chOff x="672" y="144"/>
            <a:chExt cx="4944" cy="672"/>
          </a:xfrm>
        </p:grpSpPr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>
              <a:off x="714" y="144"/>
              <a:ext cx="0" cy="67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672" y="144"/>
              <a:ext cx="494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755650" y="115888"/>
            <a:ext cx="83883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endParaRPr lang="ru-RU" sz="100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428625" y="2428868"/>
            <a:ext cx="842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300" dirty="0"/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0" y="1"/>
            <a:ext cx="9144000" cy="8572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57263"/>
            <a:r>
              <a:rPr lang="ru-RU" sz="1800" dirty="0"/>
              <a:t>         </a:t>
            </a:r>
            <a:endParaRPr lang="ru-RU" sz="1800" b="1" dirty="0">
              <a:latin typeface="Garamond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715" y="1465363"/>
            <a:ext cx="755650" cy="692150"/>
            <a:chOff x="3243" y="2160"/>
            <a:chExt cx="2086" cy="1860"/>
          </a:xfrm>
        </p:grpSpPr>
        <p:pic>
          <p:nvPicPr>
            <p:cNvPr id="22541" name="Picture 5" descr="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3" y="2160"/>
              <a:ext cx="208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34" y="2296"/>
              <a:ext cx="1814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610600" y="64008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DB4CC51-1017-4D0E-AC47-88AC24105535}" type="slidenum">
              <a:rPr lang="ru-RU" smtClean="0"/>
              <a:pPr algn="ctr"/>
              <a:t>30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Типовой перечень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реализуемых работодателем мероприятий по улучшению условий и охраны труда и снижению уровней профессиональных рисков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14282" y="857232"/>
          <a:ext cx="864399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0" y="1268413"/>
            <a:ext cx="4356100" cy="2160587"/>
          </a:xfrm>
          <a:prstGeom prst="rect">
            <a:avLst/>
          </a:prstGeom>
          <a:solidFill>
            <a:srgbClr val="F3922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2771" name="Rectangle 4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800">
                <a:solidFill>
                  <a:schemeClr val="bg1"/>
                </a:solidFill>
              </a:rPr>
              <a:t>&gt;</a:t>
            </a:r>
            <a:fld id="{A27C4B6A-E7F4-4CF6-95E6-6DB7246238E4}" type="slidenum">
              <a:rPr lang="ru-RU" sz="1800">
                <a:solidFill>
                  <a:schemeClr val="bg1"/>
                </a:solidFill>
              </a:rPr>
              <a:pPr algn="r"/>
              <a:t>31</a:t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2773" name="Rectangle 29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86382" name="Rectangle 14"/>
          <p:cNvSpPr>
            <a:spLocks noChangeArrowheads="1"/>
          </p:cNvSpPr>
          <p:nvPr/>
        </p:nvSpPr>
        <p:spPr bwMode="auto">
          <a:xfrm>
            <a:off x="0" y="1341438"/>
            <a:ext cx="9144000" cy="5283200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44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pitchFamily="34" charset="0"/>
              <a:cs typeface="+mn-cs"/>
            </a:endParaRPr>
          </a:p>
        </p:txBody>
      </p:sp>
      <p:sp>
        <p:nvSpPr>
          <p:cNvPr id="32775" name="WordArt 12"/>
          <p:cNvSpPr>
            <a:spLocks noChangeArrowheads="1" noChangeShapeType="1" noTextEdit="1"/>
          </p:cNvSpPr>
          <p:nvPr/>
        </p:nvSpPr>
        <p:spPr bwMode="gray">
          <a:xfrm>
            <a:off x="900113" y="2060575"/>
            <a:ext cx="7559675" cy="259238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</a:t>
            </a:r>
          </a:p>
          <a:p>
            <a:pPr algn="ctr"/>
            <a:r>
              <a:rPr lang="ru-RU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за  внимание !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  <a:ln>
            <a:noFill/>
          </a:ln>
          <a:effectLst/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rgbClr val="800080"/>
                </a:solidFill>
              </a:rPr>
              <a:t>Лица, подлежащие обязательному социальному страхованию </a:t>
            </a:r>
            <a:r>
              <a:rPr lang="ru-RU" sz="1800" b="1" dirty="0" smtClean="0">
                <a:solidFill>
                  <a:srgbClr val="800080"/>
                </a:solidFill>
              </a:rPr>
              <a:t>от несчастных </a:t>
            </a:r>
            <a:r>
              <a:rPr lang="ru-RU" sz="1800" b="1" dirty="0">
                <a:solidFill>
                  <a:srgbClr val="800080"/>
                </a:solidFill>
              </a:rPr>
              <a:t>случаев на </a:t>
            </a:r>
            <a:r>
              <a:rPr lang="ru-RU" sz="1800" b="1" dirty="0" smtClean="0">
                <a:solidFill>
                  <a:srgbClr val="800080"/>
                </a:solidFill>
              </a:rPr>
              <a:t>производстве и </a:t>
            </a:r>
            <a:r>
              <a:rPr lang="ru-RU" sz="1800" b="1" dirty="0">
                <a:solidFill>
                  <a:srgbClr val="800080"/>
                </a:solidFill>
              </a:rPr>
              <a:t>профессиональных заболеваний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42910" y="1428736"/>
          <a:ext cx="8286808" cy="507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58200" y="62484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E8BD8EE-13F8-4407-9E9D-9A7420E66CDE}" type="slidenum">
              <a:rPr lang="ru-RU" sz="1400" b="1" smtClean="0"/>
              <a:pPr algn="ctr"/>
              <a:t>4</a:t>
            </a:fld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214678" y="2428868"/>
            <a:ext cx="500066" cy="42862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072198" y="2714620"/>
            <a:ext cx="642942" cy="3429024"/>
          </a:xfrm>
          <a:prstGeom prst="rightBrac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rgbClr val="800080"/>
                </a:solidFill>
              </a:rPr>
              <a:t>Виды обеспечения по социальному страхованию</a:t>
            </a:r>
            <a:r>
              <a:rPr lang="ru-RU" sz="2000" dirty="0">
                <a:solidFill>
                  <a:srgbClr val="800080"/>
                </a:solidFill>
              </a:rPr>
              <a:t>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928670"/>
          <a:ext cx="7467600" cy="554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458200" y="62484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E8BD8EE-13F8-4407-9E9D-9A7420E66CDE}" type="slidenum">
              <a:rPr lang="ru-RU" sz="1400" b="1" smtClean="0"/>
              <a:pPr algn="ctr"/>
              <a:t>5</a:t>
            </a:fld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500562" y="2357430"/>
            <a:ext cx="500066" cy="42862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628" y="2357430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Получает у работодателя</a:t>
            </a:r>
          </a:p>
          <a:p>
            <a:endParaRPr lang="ru-RU" sz="1200" dirty="0" smtClean="0"/>
          </a:p>
          <a:p>
            <a:r>
              <a:rPr lang="ru-RU" sz="1200" dirty="0" smtClean="0"/>
              <a:t>При задержке страхователем производимых </a:t>
            </a:r>
          </a:p>
          <a:p>
            <a:r>
              <a:rPr lang="ru-RU" sz="1200" dirty="0" smtClean="0"/>
              <a:t>им выплат пособий по временной нетрудоспособности, назначаемых в связи со страховым случаем, более чем на один календарный месяц указанные выплаты </a:t>
            </a:r>
            <a:r>
              <a:rPr lang="ru-RU" sz="1200" b="1" u="sng" dirty="0" smtClean="0"/>
              <a:t>по заявлению </a:t>
            </a:r>
            <a:r>
              <a:rPr lang="ru-RU" sz="1200" dirty="0" smtClean="0"/>
              <a:t>застрахованного производятся страховщиком. п.9 № 125-ФЗ от 24.07.1998 </a:t>
            </a:r>
          </a:p>
          <a:p>
            <a:endParaRPr lang="ru-RU" sz="1200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643438" y="3214686"/>
            <a:ext cx="642942" cy="335758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429256" y="4572008"/>
            <a:ext cx="35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Получает в отделении ФСС РФ</a:t>
            </a:r>
            <a:endParaRPr lang="ru-RU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6500826" y="1142984"/>
            <a:ext cx="500066" cy="3214710"/>
          </a:xfrm>
          <a:prstGeom prst="leftBrace">
            <a:avLst>
              <a:gd name="adj1" fmla="val 0"/>
              <a:gd name="adj2" fmla="val 5278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 rot="10800000">
            <a:off x="0" y="12700"/>
            <a:ext cx="684213" cy="68453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DDDDDD"/>
              </a:gs>
            </a:gsLst>
            <a:path path="rect">
              <a:fillToRect l="100000" b="100000"/>
            </a:path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4339" name="Text Box 18"/>
          <p:cNvSpPr txBox="1">
            <a:spLocks noChangeArrowheads="1"/>
          </p:cNvSpPr>
          <p:nvPr/>
        </p:nvSpPr>
        <p:spPr bwMode="auto">
          <a:xfrm rot="5400000">
            <a:off x="4261643" y="-4261643"/>
            <a:ext cx="620713" cy="9144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214282" y="2392363"/>
            <a:ext cx="878681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latin typeface="Georgia" pitchFamily="18" charset="0"/>
              </a:rPr>
              <a:t>               </a:t>
            </a:r>
          </a:p>
          <a:p>
            <a:pPr algn="ctr">
              <a:spcBef>
                <a:spcPct val="20000"/>
              </a:spcBef>
            </a:pPr>
            <a:endParaRPr lang="ru-RU" sz="16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 b="1" dirty="0">
                <a:latin typeface="Garamond" pitchFamily="18" charset="0"/>
              </a:rPr>
              <a:t>     </a:t>
            </a:r>
            <a:r>
              <a:rPr lang="ru-RU" sz="1800" b="1" dirty="0">
                <a:latin typeface="Garamond" pitchFamily="18" charset="0"/>
              </a:rPr>
              <a:t>Особенности определения расходных обязательств Фонда перед пострадавшими от несчастных случаев на производстве и профзаболеваний 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 b="1" dirty="0">
                <a:latin typeface="Garamond" pitchFamily="18" charset="0"/>
              </a:rPr>
              <a:t> Ст. 11 Федерального закон от 24 июля 1998 года  №</a:t>
            </a:r>
            <a:r>
              <a:rPr lang="ru-RU" sz="1600" b="1" dirty="0" smtClean="0">
                <a:latin typeface="Garamond" pitchFamily="18" charset="0"/>
              </a:rPr>
              <a:t>125-ФЗ</a:t>
            </a:r>
            <a:endParaRPr lang="ru-RU" sz="1600" b="1" dirty="0">
              <a:latin typeface="Garamond" pitchFamily="18" charset="0"/>
            </a:endParaRPr>
          </a:p>
        </p:txBody>
      </p:sp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684213" y="1989138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5720" y="1071546"/>
            <a:ext cx="8572560" cy="5643602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Единовременные  страховые выплаты производятся:</a:t>
            </a:r>
          </a:p>
          <a:p>
            <a:pPr algn="just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 - в случае смерти застрахованного  1 млн. руб.</a:t>
            </a:r>
            <a:r>
              <a:rPr lang="en-US" sz="2000" b="1" dirty="0" smtClean="0">
                <a:solidFill>
                  <a:schemeClr val="tx1"/>
                </a:solidFill>
                <a:latin typeface="Georgia" pitchFamily="18" charset="0"/>
              </a:rPr>
              <a:t>;</a:t>
            </a:r>
            <a:endParaRPr lang="ru-RU" sz="20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 -при установлении 100% стойкой утраты профессиональной трудоспособности – </a:t>
            </a:r>
            <a:r>
              <a:rPr lang="ru-RU" sz="2000" b="1" dirty="0" smtClean="0">
                <a:solidFill>
                  <a:schemeClr val="tx1"/>
                </a:solidFill>
              </a:rPr>
              <a:t>90401,9 рубля.</a:t>
            </a:r>
          </a:p>
          <a:p>
            <a:pPr algn="just">
              <a:buFont typeface="Wingdings" pitchFamily="2" charset="2"/>
              <a:buNone/>
            </a:pPr>
            <a:endParaRPr lang="ru-RU" sz="2000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Georgia" pitchFamily="18" charset="0"/>
              </a:rPr>
              <a:t>(Федеральный закон от </a:t>
            </a:r>
            <a:r>
              <a:rPr lang="ru-RU" sz="2000" b="1" dirty="0" smtClean="0">
                <a:solidFill>
                  <a:schemeClr val="tx1"/>
                </a:solidFill>
              </a:rPr>
              <a:t>п. 1 ч. 1 ст. 6 от 14.12.2015 № 363-ФЗ</a:t>
            </a:r>
            <a:r>
              <a:rPr lang="ru-RU" sz="2000" b="1" i="1" dirty="0" smtClean="0">
                <a:solidFill>
                  <a:schemeClr val="tx1"/>
                </a:solidFill>
                <a:latin typeface="Georgia" pitchFamily="18" charset="0"/>
              </a:rPr>
              <a:t> )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ru-RU" sz="1000" dirty="0">
              <a:solidFill>
                <a:srgbClr val="80008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14282" y="1676400"/>
          <a:ext cx="857256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58200" y="62484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E8BD8EE-13F8-4407-9E9D-9A7420E66CDE}" type="slidenum">
              <a:rPr lang="ru-RU" sz="1400" b="1" smtClean="0"/>
              <a:pPr algn="ctr"/>
              <a:t>7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357166"/>
            <a:ext cx="7929618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Права, обязанности и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ответственность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страхователя (работодателя) 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142844" y="1285860"/>
          <a:ext cx="9001156" cy="5191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58200" y="62484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E8BD8EE-13F8-4407-9E9D-9A7420E66CDE}" type="slidenum">
              <a:rPr lang="ru-RU" sz="1400" b="1" smtClean="0"/>
              <a:pPr algn="ctr"/>
              <a:t>8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285728"/>
            <a:ext cx="8215370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Права, обязанности и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ответственность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страхователя (работодателя)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solidFill>
                <a:srgbClr val="80008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14282" y="1447800"/>
          <a:ext cx="847251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58200" y="6248400"/>
            <a:ext cx="499269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E8BD8EE-13F8-4407-9E9D-9A7420E66CDE}" type="slidenum">
              <a:rPr lang="ru-RU" sz="1400" b="1" smtClean="0"/>
              <a:pPr algn="ctr"/>
              <a:t>9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285728"/>
            <a:ext cx="6715172" cy="785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80"/>
                </a:solidFill>
              </a:rPr>
              <a:t>Права и обязанности  </a:t>
            </a:r>
            <a:r>
              <a:rPr lang="ru-RU" b="1" dirty="0" smtClean="0">
                <a:solidFill>
                  <a:srgbClr val="800080"/>
                </a:solidFill>
              </a:rPr>
              <a:t>страховщика (ФСС)</a:t>
            </a:r>
            <a:r>
              <a:rPr lang="ru-RU" dirty="0" smtClean="0">
                <a:solidFill>
                  <a:srgbClr val="800080"/>
                </a:solidFill>
              </a:rPr>
              <a:t> </a:t>
            </a:r>
            <a:endParaRPr lang="ru-RU" dirty="0" smtClean="0">
              <a:solidFill>
                <a:srgbClr val="80008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2324</TotalTime>
  <Words>3050</Words>
  <Application>Microsoft Office PowerPoint</Application>
  <PresentationFormat>Экран (4:3)</PresentationFormat>
  <Paragraphs>314</Paragraphs>
  <Slides>31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Слайд 1</vt:lpstr>
      <vt:lpstr>Основные законодательные и иные нормативные документы</vt:lpstr>
      <vt:lpstr>Слайд 3</vt:lpstr>
      <vt:lpstr>Лица, подлежащие обязательному социальному страхованию от несчастных случаев на производстве и профессиональных заболеваний</vt:lpstr>
      <vt:lpstr>Виды обеспечения по социальному страхованию </vt:lpstr>
      <vt:lpstr>Слайд 6</vt:lpstr>
      <vt:lpstr>Слайд 7</vt:lpstr>
      <vt:lpstr>Слайд 8</vt:lpstr>
      <vt:lpstr>Слайд 9</vt:lpstr>
      <vt:lpstr>Слайд 10</vt:lpstr>
      <vt:lpstr> </vt:lpstr>
      <vt:lpstr> </vt:lpstr>
      <vt:lpstr>Степень утраты профессиональной трудоспособности </vt:lpstr>
      <vt:lpstr>Финансовое обеспечение предупредительных мер по сокращению производственного травматизма и профзаболеваний  Фондом  социального страхования Российской Федерации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fomin</dc:creator>
  <cp:lastModifiedBy>oothodyrev428</cp:lastModifiedBy>
  <cp:revision>281</cp:revision>
  <cp:lastPrinted>1601-01-01T00:00:00Z</cp:lastPrinted>
  <dcterms:created xsi:type="dcterms:W3CDTF">1601-01-01T00:00:00Z</dcterms:created>
  <dcterms:modified xsi:type="dcterms:W3CDTF">2016-10-12T07:10:01Z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